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62" r:id="rId3"/>
    <p:sldId id="263" r:id="rId4"/>
    <p:sldId id="257" r:id="rId5"/>
    <p:sldId id="258" r:id="rId6"/>
    <p:sldId id="259" r:id="rId7"/>
    <p:sldId id="261" r:id="rId8"/>
    <p:sldId id="260"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autoAdjust="0"/>
    <p:restoredTop sz="78935" autoAdjust="0"/>
  </p:normalViewPr>
  <p:slideViewPr>
    <p:cSldViewPr snapToGrid="0" snapToObjects="1">
      <p:cViewPr varScale="1">
        <p:scale>
          <a:sx n="70" d="100"/>
          <a:sy n="70" d="100"/>
        </p:scale>
        <p:origin x="109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3FC243-5CE7-4E2A-9452-B7ED1CAB5267}" type="datetimeFigureOut">
              <a:rPr lang="fr-FR" smtClean="0"/>
              <a:t>13/06/2017</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8D018B-84F6-4EB9-AF38-36870749FA47}" type="slidenum">
              <a:rPr lang="fr-FR" smtClean="0"/>
              <a:t>‹N°›</a:t>
            </a:fld>
            <a:endParaRPr lang="fr-FR"/>
          </a:p>
        </p:txBody>
      </p:sp>
    </p:spTree>
    <p:extLst>
      <p:ext uri="{BB962C8B-B14F-4D97-AF65-F5344CB8AC3E}">
        <p14:creationId xmlns:p14="http://schemas.microsoft.com/office/powerpoint/2010/main" val="3855415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38D018B-84F6-4EB9-AF38-36870749FA47}" type="slidenum">
              <a:rPr lang="fr-FR" smtClean="0"/>
              <a:t>4</a:t>
            </a:fld>
            <a:endParaRPr lang="fr-FR"/>
          </a:p>
        </p:txBody>
      </p:sp>
    </p:spTree>
    <p:extLst>
      <p:ext uri="{BB962C8B-B14F-4D97-AF65-F5344CB8AC3E}">
        <p14:creationId xmlns:p14="http://schemas.microsoft.com/office/powerpoint/2010/main" val="4112751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1328166" y="1295401"/>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4001"/>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fr-FR" smtClean="0"/>
              <a:t>Cliquez et modifiez le titre</a:t>
            </a:r>
            <a:endParaRPr/>
          </a:p>
        </p:txBody>
      </p:sp>
      <p:sp>
        <p:nvSpPr>
          <p:cNvPr id="3" name="Subtitle 2"/>
          <p:cNvSpPr>
            <a:spLocks noGrp="1"/>
          </p:cNvSpPr>
          <p:nvPr>
            <p:ph type="subTitle" idx="1"/>
          </p:nvPr>
        </p:nvSpPr>
        <p:spPr>
          <a:xfrm>
            <a:off x="1322924" y="3299013"/>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401" y="611872"/>
            <a:ext cx="4079545" cy="1162051"/>
          </a:xfrm>
        </p:spPr>
        <p:txBody>
          <a:bodyPr anchor="b"/>
          <a:lstStyle>
            <a:lvl1pPr algn="ctr">
              <a:defRPr sz="3600" b="0"/>
            </a:lvl1pPr>
          </a:lstStyle>
          <a:p>
            <a:r>
              <a:rPr lang="fr-FR" smtClean="0"/>
              <a:t>Cliquez et modifiez le titre</a:t>
            </a:r>
            <a:endParaRPr/>
          </a:p>
        </p:txBody>
      </p:sp>
      <p:sp>
        <p:nvSpPr>
          <p:cNvPr id="4" name="Text Placeholder 3"/>
          <p:cNvSpPr>
            <a:spLocks noGrp="1"/>
          </p:cNvSpPr>
          <p:nvPr>
            <p:ph type="body" sz="half" idx="2"/>
          </p:nvPr>
        </p:nvSpPr>
        <p:spPr>
          <a:xfrm>
            <a:off x="533401" y="1787857"/>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B01F9CA3-105E-4857-9057-6DB6197DA786}" type="datetimeFigureOut">
              <a:rPr lang="en-US" smtClean="0"/>
              <a:t>6/13/2017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‹N°›</a:t>
            </a:fld>
            <a:endParaRPr lang="en-US"/>
          </a:p>
        </p:txBody>
      </p:sp>
      <p:sp>
        <p:nvSpPr>
          <p:cNvPr id="8" name="Picture Placeholder 2"/>
          <p:cNvSpPr>
            <a:spLocks noGrp="1"/>
          </p:cNvSpPr>
          <p:nvPr>
            <p:ph type="pic" idx="1"/>
          </p:nvPr>
        </p:nvSpPr>
        <p:spPr>
          <a:xfrm>
            <a:off x="5090617" y="359394"/>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3"/>
            <a:ext cx="1524000" cy="5575300"/>
          </a:xfrm>
        </p:spPr>
        <p:txBody>
          <a:bodyPr vert="eaVert"/>
          <a:lstStyle/>
          <a:p>
            <a:r>
              <a:rPr lang="fr-FR" smtClean="0"/>
              <a:t>Cliquez et modifiez le titre</a:t>
            </a:r>
            <a:endParaRPr/>
          </a:p>
        </p:txBody>
      </p:sp>
      <p:sp>
        <p:nvSpPr>
          <p:cNvPr id="3" name="Vertical Text Placeholder 2"/>
          <p:cNvSpPr>
            <a:spLocks noGrp="1"/>
          </p:cNvSpPr>
          <p:nvPr>
            <p:ph type="body" orient="vert" idx="1"/>
          </p:nvPr>
        </p:nvSpPr>
        <p:spPr>
          <a:xfrm>
            <a:off x="549274" y="368303"/>
            <a:ext cx="6689726" cy="5575300"/>
          </a:xfrm>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e de titre avec image">
    <p:spTree>
      <p:nvGrpSpPr>
        <p:cNvPr id="1" name=""/>
        <p:cNvGrpSpPr/>
        <p:nvPr/>
      </p:nvGrpSpPr>
      <p:grpSpPr>
        <a:xfrm>
          <a:off x="0" y="0"/>
          <a:ext cx="0" cy="0"/>
          <a:chOff x="0" y="0"/>
          <a:chExt cx="0" cy="0"/>
        </a:xfrm>
      </p:grpSpPr>
      <p:sp>
        <p:nvSpPr>
          <p:cNvPr id="2" name="Title 1"/>
          <p:cNvSpPr>
            <a:spLocks noGrp="1"/>
          </p:cNvSpPr>
          <p:nvPr>
            <p:ph type="ctrTitle"/>
          </p:nvPr>
        </p:nvSpPr>
        <p:spPr>
          <a:xfrm>
            <a:off x="363541" y="3352802"/>
            <a:ext cx="8416925" cy="1470025"/>
          </a:xfrm>
        </p:spPr>
        <p:txBody>
          <a:bodyPr/>
          <a:lstStyle/>
          <a:p>
            <a:r>
              <a:rPr lang="fr-FR" smtClean="0"/>
              <a:t>Cliquez et modifiez le titre</a:t>
            </a:r>
            <a:endParaRPr dirty="0"/>
          </a:p>
        </p:txBody>
      </p:sp>
      <p:sp>
        <p:nvSpPr>
          <p:cNvPr id="3" name="Subtitle 2"/>
          <p:cNvSpPr>
            <a:spLocks noGrp="1"/>
          </p:cNvSpPr>
          <p:nvPr>
            <p:ph type="subTitle" idx="1"/>
          </p:nvPr>
        </p:nvSpPr>
        <p:spPr>
          <a:xfrm>
            <a:off x="363541" y="4771031"/>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‹N°›</a:t>
            </a:fld>
            <a:endParaRPr lang="en-US"/>
          </a:p>
        </p:txBody>
      </p:sp>
      <p:sp>
        <p:nvSpPr>
          <p:cNvPr id="9" name="Picture Placeholder 2"/>
          <p:cNvSpPr>
            <a:spLocks noGrp="1"/>
          </p:cNvSpPr>
          <p:nvPr>
            <p:ph type="pic" idx="13"/>
          </p:nvPr>
        </p:nvSpPr>
        <p:spPr>
          <a:xfrm>
            <a:off x="370980" y="363538"/>
            <a:ext cx="8402040" cy="2836863"/>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49278" y="2403145"/>
            <a:ext cx="8056563" cy="1362076"/>
          </a:xfrm>
        </p:spPr>
        <p:txBody>
          <a:bodyPr anchor="b" anchorCtr="0"/>
          <a:lstStyle>
            <a:lvl1pPr algn="ctr">
              <a:defRPr sz="4600" b="0" cap="none" baseline="0"/>
            </a:lvl1pPr>
          </a:lstStyle>
          <a:p>
            <a:r>
              <a:rPr lang="fr-FR" smtClean="0"/>
              <a:t>Cliquez et modifiez le titre</a:t>
            </a:r>
            <a:endParaRPr/>
          </a:p>
        </p:txBody>
      </p:sp>
      <p:sp>
        <p:nvSpPr>
          <p:cNvPr id="3" name="Text Placeholder 2"/>
          <p:cNvSpPr>
            <a:spLocks noGrp="1"/>
          </p:cNvSpPr>
          <p:nvPr>
            <p:ph type="body" idx="1"/>
          </p:nvPr>
        </p:nvSpPr>
        <p:spPr>
          <a:xfrm>
            <a:off x="549278"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B01F9CA3-105E-4857-9057-6DB6197DA786}" type="datetimeFigureOut">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7"/>
            <a:ext cx="8042276" cy="1336956"/>
          </a:xfrm>
        </p:spPr>
        <p:txBody>
          <a:bodyPr/>
          <a:lstStyle/>
          <a:p>
            <a:r>
              <a:rPr lang="fr-FR" smtClean="0"/>
              <a:t>Cliquez et modifiez le titre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6/13/2017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7"/>
            <a:ext cx="8042276" cy="1336956"/>
          </a:xfrm>
        </p:spPr>
        <p:txBody>
          <a:bodyPr/>
          <a:lstStyle>
            <a:lvl1pPr>
              <a:defRPr/>
            </a:lvl1pPr>
          </a:lstStyle>
          <a:p>
            <a:r>
              <a:rPr lang="fr-FR" smtClean="0"/>
              <a:t>Cliquez et modifiez le titre</a:t>
            </a:r>
            <a:endParaRPr/>
          </a:p>
        </p:txBody>
      </p:sp>
      <p:sp>
        <p:nvSpPr>
          <p:cNvPr id="3" name="Text Placeholder 2"/>
          <p:cNvSpPr>
            <a:spLocks noGrp="1"/>
          </p:cNvSpPr>
          <p:nvPr>
            <p:ph type="body" idx="1"/>
          </p:nvPr>
        </p:nvSpPr>
        <p:spPr>
          <a:xfrm>
            <a:off x="549274" y="1453226"/>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549274" y="2347417"/>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Text Placeholder 4"/>
          <p:cNvSpPr>
            <a:spLocks noGrp="1"/>
          </p:cNvSpPr>
          <p:nvPr>
            <p:ph type="body" sz="quarter" idx="3"/>
          </p:nvPr>
        </p:nvSpPr>
        <p:spPr>
          <a:xfrm>
            <a:off x="4751070" y="1453226"/>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751070" y="2347417"/>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6/13/2017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6/13/2017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6/13/2017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1"/>
          </a:xfrm>
        </p:spPr>
        <p:txBody>
          <a:bodyPr anchor="b"/>
          <a:lstStyle>
            <a:lvl1pPr algn="ctr">
              <a:defRPr sz="3600" b="0"/>
            </a:lvl1pPr>
          </a:lstStyle>
          <a:p>
            <a:r>
              <a:rPr lang="fr-FR" smtClean="0"/>
              <a:t>Cliquez et modifiez le titre</a:t>
            </a:r>
            <a:endParaRPr/>
          </a:p>
        </p:txBody>
      </p:sp>
      <p:sp>
        <p:nvSpPr>
          <p:cNvPr id="3" name="Content Placeholder 2"/>
          <p:cNvSpPr>
            <a:spLocks noGrp="1"/>
          </p:cNvSpPr>
          <p:nvPr>
            <p:ph idx="1"/>
          </p:nvPr>
        </p:nvSpPr>
        <p:spPr>
          <a:xfrm>
            <a:off x="4742824" y="368302"/>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Text Placeholder 3"/>
          <p:cNvSpPr>
            <a:spLocks noGrp="1"/>
          </p:cNvSpPr>
          <p:nvPr>
            <p:ph type="body" sz="half" idx="2"/>
          </p:nvPr>
        </p:nvSpPr>
        <p:spPr>
          <a:xfrm>
            <a:off x="533399" y="1787857"/>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B01F9CA3-105E-4857-9057-6DB6197DA786}" type="datetimeFigureOut">
              <a:rPr lang="en-US" smtClean="0"/>
              <a:t>6/13/2017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7"/>
            <a:ext cx="8042276" cy="1336956"/>
          </a:xfrm>
          <a:prstGeom prst="rect">
            <a:avLst/>
          </a:prstGeom>
        </p:spPr>
        <p:txBody>
          <a:bodyPr vert="horz" lIns="91440" tIns="45720" rIns="91440" bIns="45720" rtlCol="0" anchor="b" anchorCtr="0">
            <a:noAutofit/>
          </a:bodyPr>
          <a:lstStyle/>
          <a:p>
            <a:r>
              <a:rPr lang="fr-FR" smtClean="0"/>
              <a:t>Cliquez et modifiez le titre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2"/>
          </p:nvPr>
        </p:nvSpPr>
        <p:spPr>
          <a:xfrm>
            <a:off x="5629835" y="6275670"/>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6/13/2017</a:t>
            </a:fld>
            <a:endParaRPr lang="en-US"/>
          </a:p>
        </p:txBody>
      </p:sp>
      <p:sp>
        <p:nvSpPr>
          <p:cNvPr id="5" name="Footer Placeholder 4"/>
          <p:cNvSpPr>
            <a:spLocks noGrp="1"/>
          </p:cNvSpPr>
          <p:nvPr>
            <p:ph type="ftr" sz="quarter" idx="3"/>
          </p:nvPr>
        </p:nvSpPr>
        <p:spPr>
          <a:xfrm>
            <a:off x="264461" y="6275670"/>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70"/>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‹N°›</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jpeg"/><Relationship Id="rId7" Type="http://schemas.openxmlformats.org/officeDocument/2006/relationships/image" Target="../media/image7.e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image" Target="../media/image4.jpeg"/><Relationship Id="rId9" Type="http://schemas.openxmlformats.org/officeDocument/2006/relationships/image" Target="../media/image9.emf"/></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8.emf"/><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AMBARES MAIRI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8833" y="3741084"/>
            <a:ext cx="3492500" cy="2324100"/>
          </a:xfrm>
          <a:prstGeom prst="rect">
            <a:avLst/>
          </a:prstGeom>
        </p:spPr>
      </p:pic>
      <p:pic>
        <p:nvPicPr>
          <p:cNvPr id="6" name="Image 5" descr="LOGO VILLE AMBARES.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01976" y="3017928"/>
            <a:ext cx="1711596" cy="1189846"/>
          </a:xfrm>
          <a:prstGeom prst="rect">
            <a:avLst/>
          </a:prstGeom>
        </p:spPr>
      </p:pic>
      <p:pic>
        <p:nvPicPr>
          <p:cNvPr id="25" name="Image 24" descr="PECHEUR AVEC MOULINET DESSIN.jpg"/>
          <p:cNvPicPr>
            <a:picLocks noChangeAspect="1"/>
          </p:cNvPicPr>
          <p:nvPr/>
        </p:nvPicPr>
        <p:blipFill>
          <a:blip r:embed="rId4" cstate="email">
            <a:alphaModFix amt="72000"/>
            <a:extLst>
              <a:ext uri="{28A0092B-C50C-407E-A947-70E740481C1C}">
                <a14:useLocalDpi xmlns:a14="http://schemas.microsoft.com/office/drawing/2010/main" val="0"/>
              </a:ext>
            </a:extLst>
          </a:blip>
          <a:stretch>
            <a:fillRect/>
          </a:stretch>
        </p:blipFill>
        <p:spPr>
          <a:xfrm>
            <a:off x="7251342" y="245624"/>
            <a:ext cx="1169776" cy="853981"/>
          </a:xfrm>
          <a:prstGeom prst="rect">
            <a:avLst/>
          </a:prstGeom>
        </p:spPr>
      </p:pic>
      <p:sp>
        <p:nvSpPr>
          <p:cNvPr id="2" name="Titre 1"/>
          <p:cNvSpPr>
            <a:spLocks noGrp="1"/>
          </p:cNvSpPr>
          <p:nvPr>
            <p:ph type="ctrTitle"/>
          </p:nvPr>
        </p:nvSpPr>
        <p:spPr>
          <a:xfrm>
            <a:off x="433921" y="506939"/>
            <a:ext cx="8244412" cy="592666"/>
          </a:xfrm>
        </p:spPr>
        <p:txBody>
          <a:bodyPr/>
          <a:lstStyle/>
          <a:p>
            <a:r>
              <a:rPr lang="fr-FR" dirty="0" smtClean="0"/>
              <a:t/>
            </a:r>
            <a:br>
              <a:rPr lang="fr-FR" dirty="0" smtClean="0"/>
            </a:br>
            <a:r>
              <a:rPr lang="fr-FR"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8 et  9 juillet 2017</a:t>
            </a:r>
            <a:endParaRPr lang="fr-FR" dirty="0"/>
          </a:p>
        </p:txBody>
      </p:sp>
      <p:sp>
        <p:nvSpPr>
          <p:cNvPr id="17" name="ZoneTexte 16"/>
          <p:cNvSpPr txBox="1"/>
          <p:nvPr/>
        </p:nvSpPr>
        <p:spPr>
          <a:xfrm>
            <a:off x="497421" y="1335836"/>
            <a:ext cx="7408334" cy="830997"/>
          </a:xfrm>
          <a:prstGeom prst="rect">
            <a:avLst/>
          </a:prstGeom>
          <a:noFill/>
          <a:ln>
            <a:noFill/>
          </a:ln>
        </p:spPr>
        <p:txBody>
          <a:bodyPr wrap="square" rtlCol="0">
            <a:spAutoFit/>
          </a:bodyPr>
          <a:lstStyle/>
          <a:p>
            <a:r>
              <a:rPr lang="fr-FR" sz="2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rPr>
              <a:t>CHAMPIONNAT DES JEUNES</a:t>
            </a:r>
          </a:p>
          <a:p>
            <a:r>
              <a:rPr lang="fr-FR" sz="2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rPr>
              <a:t>2EME DIVISION GIRONDE </a:t>
            </a:r>
            <a:endParaRPr lang="fr-FR" sz="2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endParaRPr>
          </a:p>
        </p:txBody>
      </p:sp>
      <p:pic>
        <p:nvPicPr>
          <p:cNvPr id="18" name="Image 17" descr="CARTE DE LA GIRONDE PLAN.gif"/>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33921" y="2582332"/>
            <a:ext cx="3997003" cy="3767667"/>
          </a:xfrm>
          <a:prstGeom prst="rect">
            <a:avLst/>
          </a:prstGeom>
        </p:spPr>
      </p:pic>
      <p:pic>
        <p:nvPicPr>
          <p:cNvPr id="5" name="Image 4"/>
          <p:cNvPicPr>
            <a:picLocks noChangeAspect="1"/>
          </p:cNvPicPr>
          <p:nvPr/>
        </p:nvPicPr>
        <p:blipFill>
          <a:blip r:embed="rId6"/>
          <a:stretch>
            <a:fillRect/>
          </a:stretch>
        </p:blipFill>
        <p:spPr>
          <a:xfrm>
            <a:off x="-4541" y="6230284"/>
            <a:ext cx="783393" cy="642285"/>
          </a:xfrm>
          <a:prstGeom prst="rect">
            <a:avLst/>
          </a:prstGeom>
        </p:spPr>
      </p:pic>
      <p:sp>
        <p:nvSpPr>
          <p:cNvPr id="26" name="ZoneTexte 25"/>
          <p:cNvSpPr txBox="1"/>
          <p:nvPr/>
        </p:nvSpPr>
        <p:spPr>
          <a:xfrm>
            <a:off x="7112000" y="3302000"/>
            <a:ext cx="1346906" cy="646331"/>
          </a:xfrm>
          <a:prstGeom prst="rect">
            <a:avLst/>
          </a:prstGeom>
          <a:noFill/>
        </p:spPr>
        <p:txBody>
          <a:bodyPr wrap="none" rtlCol="0">
            <a:spAutoFit/>
          </a:bodyPr>
          <a:lstStyle/>
          <a:p>
            <a:r>
              <a:rPr lang="fr-FR" dirty="0" smtClean="0">
                <a:latin typeface="Adobe Hebrew"/>
                <a:cs typeface="Adobe Hebrew"/>
              </a:rPr>
              <a:t>Bienvenue à</a:t>
            </a:r>
          </a:p>
          <a:p>
            <a:r>
              <a:rPr lang="fr-FR" dirty="0" smtClean="0">
                <a:latin typeface="Adobe Hebrew"/>
                <a:cs typeface="Adobe Hebrew"/>
              </a:rPr>
              <a:t>AMBARES</a:t>
            </a:r>
            <a:endParaRPr lang="fr-FR" dirty="0">
              <a:latin typeface="Adobe Hebrew"/>
              <a:cs typeface="Adobe Hebrew"/>
            </a:endParaRPr>
          </a:p>
        </p:txBody>
      </p:sp>
      <p:pic>
        <p:nvPicPr>
          <p:cNvPr id="27" name="Image 26"/>
          <p:cNvPicPr>
            <a:picLocks noChangeAspect="1"/>
          </p:cNvPicPr>
          <p:nvPr/>
        </p:nvPicPr>
        <p:blipFill>
          <a:blip r:embed="rId7"/>
          <a:stretch>
            <a:fillRect/>
          </a:stretch>
        </p:blipFill>
        <p:spPr>
          <a:xfrm>
            <a:off x="783393" y="6216295"/>
            <a:ext cx="677108" cy="656274"/>
          </a:xfrm>
          <a:prstGeom prst="rect">
            <a:avLst/>
          </a:prstGeom>
        </p:spPr>
      </p:pic>
      <p:pic>
        <p:nvPicPr>
          <p:cNvPr id="29" name="Image 28"/>
          <p:cNvPicPr>
            <a:picLocks noChangeAspect="1"/>
          </p:cNvPicPr>
          <p:nvPr/>
        </p:nvPicPr>
        <p:blipFill>
          <a:blip r:embed="rId8"/>
          <a:stretch>
            <a:fillRect/>
          </a:stretch>
        </p:blipFill>
        <p:spPr>
          <a:xfrm>
            <a:off x="8138589" y="6215715"/>
            <a:ext cx="969433" cy="583016"/>
          </a:xfrm>
          <a:prstGeom prst="rect">
            <a:avLst/>
          </a:prstGeom>
        </p:spPr>
      </p:pic>
      <p:pic>
        <p:nvPicPr>
          <p:cNvPr id="30" name="Image 29"/>
          <p:cNvPicPr>
            <a:picLocks noChangeAspect="1"/>
          </p:cNvPicPr>
          <p:nvPr/>
        </p:nvPicPr>
        <p:blipFill>
          <a:blip r:embed="rId9"/>
          <a:stretch>
            <a:fillRect/>
          </a:stretch>
        </p:blipFill>
        <p:spPr>
          <a:xfrm>
            <a:off x="7331808" y="6215715"/>
            <a:ext cx="806781" cy="601131"/>
          </a:xfrm>
          <a:prstGeom prst="rect">
            <a:avLst/>
          </a:prstGeom>
          <a:ln>
            <a:noFill/>
          </a:ln>
        </p:spPr>
      </p:pic>
      <p:cxnSp>
        <p:nvCxnSpPr>
          <p:cNvPr id="4" name="Connecteur en arc 3"/>
          <p:cNvCxnSpPr/>
          <p:nvPr/>
        </p:nvCxnSpPr>
        <p:spPr>
          <a:xfrm flipV="1">
            <a:off x="2622550" y="3581402"/>
            <a:ext cx="2978150" cy="850898"/>
          </a:xfrm>
          <a:prstGeom prst="curvedConnector3">
            <a:avLst/>
          </a:prstGeom>
          <a:ln w="38100" cmpd="sng">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4080708" y="1914046"/>
            <a:ext cx="4792749" cy="923330"/>
          </a:xfrm>
          <a:prstGeom prst="rect">
            <a:avLst/>
          </a:prstGeom>
          <a:noFill/>
        </p:spPr>
        <p:txBody>
          <a:bodyPr wrap="none" lIns="91440" tIns="45720" rIns="91440" bIns="45720">
            <a:spAutoFit/>
          </a:bodyPr>
          <a:lstStyle/>
          <a:p>
            <a:pPr algn="ctr"/>
            <a:r>
              <a:rPr lang="fr-FR" sz="5400" b="1" cap="none" spc="0" dirty="0" smtClean="0">
                <a:ln w="38100" cmpd="sng">
                  <a:solidFill>
                    <a:schemeClr val="tx2">
                      <a:lumMod val="75000"/>
                      <a:lumOff val="25000"/>
                    </a:schemeClr>
                  </a:solidFill>
                  <a:prstDash val="solid"/>
                </a:ln>
                <a:solidFill>
                  <a:srgbClr val="7AC6DC"/>
                </a:solidFill>
                <a:effectLst>
                  <a:glow rad="139700">
                    <a:schemeClr val="accent3">
                      <a:satMod val="175000"/>
                      <a:alpha val="40000"/>
                    </a:schemeClr>
                  </a:glow>
                  <a:outerShdw blurRad="41275" dist="20320" dir="1800000" algn="tl" rotWithShape="0">
                    <a:srgbClr val="000000">
                      <a:alpha val="40000"/>
                    </a:srgbClr>
                  </a:outerShdw>
                </a:effectLst>
              </a:rPr>
              <a:t>U15 U20 U25</a:t>
            </a:r>
            <a:endParaRPr lang="fr-FR" sz="5400" b="1" cap="none" spc="0" dirty="0">
              <a:ln w="38100" cmpd="sng">
                <a:solidFill>
                  <a:schemeClr val="tx2">
                    <a:lumMod val="75000"/>
                    <a:lumOff val="25000"/>
                  </a:schemeClr>
                </a:solidFill>
                <a:prstDash val="solid"/>
              </a:ln>
              <a:solidFill>
                <a:srgbClr val="7AC6DC"/>
              </a:solidFill>
              <a:effectLst>
                <a:glow rad="139700">
                  <a:schemeClr val="accent3">
                    <a:satMod val="175000"/>
                    <a:alpha val="40000"/>
                  </a:schemeClr>
                </a:glow>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689241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05102"/>
            <a:ext cx="9299448" cy="1511183"/>
          </a:xfrm>
          <a:prstGeom prst="rect">
            <a:avLst/>
          </a:prstGeom>
        </p:spPr>
        <p:txBody>
          <a:bodyPr wrap="square">
            <a:spAutoFit/>
          </a:bodyPr>
          <a:lstStyle/>
          <a:p>
            <a:pPr algn="just"/>
            <a:endParaRPr lang="fr-FR" dirty="0">
              <a:latin typeface="Calibri" panose="020F0502020204030204" pitchFamily="34" charset="0"/>
              <a:ea typeface="Times New Roman" panose="02020603050405020304" pitchFamily="18" charset="0"/>
              <a:cs typeface="Times New Roman" panose="02020603050405020304" pitchFamily="18" charset="0"/>
            </a:endParaRPr>
          </a:p>
          <a:p>
            <a:pPr algn="just"/>
            <a:endParaRPr lang="fr-FR" dirty="0" smtClean="0">
              <a:latin typeface="Calibri" panose="020F0502020204030204" pitchFamily="34" charset="0"/>
              <a:ea typeface="Times New Roman" panose="02020603050405020304" pitchFamily="18" charset="0"/>
              <a:cs typeface="Times New Roman" panose="02020603050405020304" pitchFamily="18" charset="0"/>
            </a:endParaRPr>
          </a:p>
          <a:p>
            <a:pPr algn="just"/>
            <a:endParaRPr lang="fr-FR" sz="1200" dirty="0">
              <a:latin typeface="Times New Roman" panose="02020603050405020304" pitchFamily="18" charset="0"/>
              <a:ea typeface="Times New Roman" panose="02020603050405020304" pitchFamily="18" charset="0"/>
            </a:endParaRPr>
          </a:p>
          <a:p>
            <a:r>
              <a:rPr lang="fr-FR" sz="1200" dirty="0">
                <a:latin typeface="Times New Roman" panose="02020603050405020304" pitchFamily="18" charset="0"/>
                <a:ea typeface="Times New Roman" panose="02020603050405020304" pitchFamily="18" charset="0"/>
              </a:rPr>
              <a:t>.</a:t>
            </a:r>
          </a:p>
          <a:p>
            <a:pPr>
              <a:lnSpc>
                <a:spcPct val="115000"/>
              </a:lnSpc>
              <a:spcAft>
                <a:spcPts val="1000"/>
              </a:spcAft>
              <a:tabLst>
                <a:tab pos="1815465" algn="l"/>
              </a:tabLst>
            </a:pPr>
            <a:r>
              <a:rPr lang="fr-FR" sz="2800" b="1" dirty="0">
                <a:solidFill>
                  <a:srgbClr val="1D1B11"/>
                </a:solidFill>
                <a:latin typeface="Calibri" panose="020F0502020204030204" pitchFamily="34" charset="0"/>
                <a:ea typeface="Times New Roman" panose="02020603050405020304" pitchFamily="18" charset="0"/>
                <a:cs typeface="Times New Roman" panose="02020603050405020304" pitchFamily="18" charset="0"/>
              </a:rPr>
              <a:t> </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0" y="1444154"/>
            <a:ext cx="9299448" cy="1234184"/>
          </a:xfrm>
          <a:prstGeom prst="rect">
            <a:avLst/>
          </a:prstGeom>
        </p:spPr>
        <p:txBody>
          <a:bodyPr wrap="square">
            <a:spAutoFit/>
          </a:bodyPr>
          <a:lstStyle/>
          <a:p>
            <a:pPr algn="just"/>
            <a:endParaRPr lang="fr-FR" dirty="0" smtClean="0">
              <a:latin typeface="Calibri" panose="020F0502020204030204" pitchFamily="34" charset="0"/>
              <a:ea typeface="Times New Roman" panose="02020603050405020304" pitchFamily="18" charset="0"/>
              <a:cs typeface="Times New Roman" panose="02020603050405020304" pitchFamily="18" charset="0"/>
            </a:endParaRPr>
          </a:p>
          <a:p>
            <a:pPr algn="just"/>
            <a:endParaRPr lang="fr-FR" sz="1200" dirty="0">
              <a:latin typeface="Times New Roman" panose="02020603050405020304" pitchFamily="18" charset="0"/>
              <a:ea typeface="Times New Roman" panose="02020603050405020304" pitchFamily="18" charset="0"/>
            </a:endParaRPr>
          </a:p>
          <a:p>
            <a:r>
              <a:rPr lang="fr-FR" sz="1200" dirty="0">
                <a:latin typeface="Times New Roman" panose="02020603050405020304" pitchFamily="18" charset="0"/>
                <a:ea typeface="Times New Roman" panose="02020603050405020304" pitchFamily="18" charset="0"/>
              </a:rPr>
              <a:t>.</a:t>
            </a:r>
          </a:p>
          <a:p>
            <a:pPr>
              <a:lnSpc>
                <a:spcPct val="115000"/>
              </a:lnSpc>
              <a:spcAft>
                <a:spcPts val="1000"/>
              </a:spcAft>
              <a:tabLst>
                <a:tab pos="1815465" algn="l"/>
              </a:tabLst>
            </a:pPr>
            <a:r>
              <a:rPr lang="fr-FR" sz="2800" b="1" dirty="0">
                <a:solidFill>
                  <a:srgbClr val="1D1B11"/>
                </a:solidFill>
                <a:latin typeface="Calibri" panose="020F0502020204030204" pitchFamily="34" charset="0"/>
                <a:ea typeface="Times New Roman" panose="02020603050405020304" pitchFamily="18" charset="0"/>
                <a:cs typeface="Times New Roman" panose="02020603050405020304" pitchFamily="18" charset="0"/>
              </a:rPr>
              <a:t> </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3" name="Group 4"/>
          <p:cNvGrpSpPr>
            <a:grpSpLocks noChangeAspect="1"/>
          </p:cNvGrpSpPr>
          <p:nvPr/>
        </p:nvGrpSpPr>
        <p:grpSpPr bwMode="auto">
          <a:xfrm>
            <a:off x="870857" y="-46036"/>
            <a:ext cx="7772399" cy="6751821"/>
            <a:chOff x="1065" y="-709"/>
            <a:chExt cx="3764" cy="5664"/>
          </a:xfrm>
        </p:grpSpPr>
        <p:sp>
          <p:nvSpPr>
            <p:cNvPr id="4" name="AutoShape 3"/>
            <p:cNvSpPr>
              <a:spLocks noChangeArrowheads="1" noTextEdit="1"/>
            </p:cNvSpPr>
            <p:nvPr/>
          </p:nvSpPr>
          <p:spPr bwMode="auto">
            <a:xfrm>
              <a:off x="1065" y="-708"/>
              <a:ext cx="3764" cy="4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 name="Rectangle 5"/>
            <p:cNvSpPr>
              <a:spLocks noChangeArrowheads="1"/>
            </p:cNvSpPr>
            <p:nvPr/>
          </p:nvSpPr>
          <p:spPr bwMode="auto">
            <a:xfrm>
              <a:off x="1827" y="-709"/>
              <a:ext cx="1574"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800" b="1" i="0" u="none" strike="noStrike" cap="none" normalizeH="0" baseline="0" smtClean="0">
                  <a:ln>
                    <a:noFill/>
                  </a:ln>
                  <a:solidFill>
                    <a:srgbClr val="0000FF"/>
                  </a:solidFill>
                  <a:effectLst/>
                  <a:latin typeface="Calibri" panose="020F0502020204030204" pitchFamily="34" charset="0"/>
                </a:rPr>
                <a:t>AMBARES et LA</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7" name="Rectangle 6"/>
            <p:cNvSpPr>
              <a:spLocks noChangeArrowheads="1"/>
            </p:cNvSpPr>
            <p:nvPr/>
          </p:nvSpPr>
          <p:spPr bwMode="auto">
            <a:xfrm>
              <a:off x="3283" y="-709"/>
              <a:ext cx="764"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800" b="1" i="0" u="none" strike="noStrike" cap="none" normalizeH="0" baseline="0" dirty="0" smtClean="0">
                  <a:ln>
                    <a:noFill/>
                  </a:ln>
                  <a:solidFill>
                    <a:srgbClr val="0000FF"/>
                  </a:solidFill>
                  <a:effectLst/>
                  <a:latin typeface="Calibri" panose="020F0502020204030204" pitchFamily="34" charset="0"/>
                </a:rPr>
                <a:t>GRAVE</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3929" y="-709"/>
              <a:ext cx="171"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800" b="1" i="0" u="none" strike="noStrike" cap="none" normalizeH="0" baseline="0" dirty="0" smtClean="0">
                  <a:ln>
                    <a:noFill/>
                  </a:ln>
                  <a:solidFill>
                    <a:srgbClr val="0000FF"/>
                  </a:solidFill>
                  <a:effectLst/>
                  <a:latin typeface="Calibri" panose="020F0502020204030204" pitchFamily="34" charset="0"/>
                </a:rPr>
                <a:t> </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8"/>
            <p:cNvSpPr>
              <a:spLocks noChangeArrowheads="1"/>
            </p:cNvSpPr>
            <p:nvPr/>
          </p:nvSpPr>
          <p:spPr bwMode="auto">
            <a:xfrm>
              <a:off x="1827" y="-471"/>
              <a:ext cx="2102" cy="1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Rectangle 9"/>
            <p:cNvSpPr>
              <a:spLocks noChangeArrowheads="1"/>
            </p:cNvSpPr>
            <p:nvPr/>
          </p:nvSpPr>
          <p:spPr bwMode="auto">
            <a:xfrm>
              <a:off x="1065" y="-314"/>
              <a:ext cx="6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Calibri" panose="020F0502020204030204" pitchFamily="34" charset="0"/>
                </a:rPr>
                <a:t>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pic>
          <p:nvPicPr>
            <p:cNvPr id="103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 y="-110"/>
              <a:ext cx="3290" cy="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1"/>
            <p:cNvSpPr>
              <a:spLocks noChangeArrowheads="1"/>
            </p:cNvSpPr>
            <p:nvPr/>
          </p:nvSpPr>
          <p:spPr bwMode="auto">
            <a:xfrm>
              <a:off x="4523" y="2018"/>
              <a:ext cx="6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Calibri" panose="020F0502020204030204" pitchFamily="34" charset="0"/>
                </a:rPr>
                <a:t>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3" name="Rectangle 12"/>
            <p:cNvSpPr>
              <a:spLocks noChangeArrowheads="1"/>
            </p:cNvSpPr>
            <p:nvPr/>
          </p:nvSpPr>
          <p:spPr bwMode="auto">
            <a:xfrm>
              <a:off x="1065" y="2231"/>
              <a:ext cx="108"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4" name="Rectangle 13"/>
            <p:cNvSpPr>
              <a:spLocks noChangeArrowheads="1"/>
            </p:cNvSpPr>
            <p:nvPr/>
          </p:nvSpPr>
          <p:spPr bwMode="auto">
            <a:xfrm>
              <a:off x="1065" y="2518"/>
              <a:ext cx="108"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5" name="Rectangle 14"/>
            <p:cNvSpPr>
              <a:spLocks noChangeArrowheads="1"/>
            </p:cNvSpPr>
            <p:nvPr/>
          </p:nvSpPr>
          <p:spPr bwMode="auto">
            <a:xfrm>
              <a:off x="1065" y="2807"/>
              <a:ext cx="961"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Commune de l'</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6" name="Rectangle 15"/>
            <p:cNvSpPr>
              <a:spLocks noChangeArrowheads="1"/>
            </p:cNvSpPr>
            <p:nvPr/>
          </p:nvSpPr>
          <p:spPr bwMode="auto">
            <a:xfrm>
              <a:off x="2030" y="2807"/>
              <a:ext cx="1155"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extrême nord de l'</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7" name="Rectangle 16"/>
            <p:cNvSpPr>
              <a:spLocks noChangeArrowheads="1"/>
            </p:cNvSpPr>
            <p:nvPr/>
          </p:nvSpPr>
          <p:spPr bwMode="auto">
            <a:xfrm>
              <a:off x="3233" y="2807"/>
              <a:ext cx="391"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Entre</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8" name="Rectangle 17"/>
            <p:cNvSpPr>
              <a:spLocks noChangeArrowheads="1"/>
            </p:cNvSpPr>
            <p:nvPr/>
          </p:nvSpPr>
          <p:spPr bwMode="auto">
            <a:xfrm>
              <a:off x="3549" y="2807"/>
              <a:ext cx="119"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9" name="Rectangle 18"/>
            <p:cNvSpPr>
              <a:spLocks noChangeArrowheads="1"/>
            </p:cNvSpPr>
            <p:nvPr/>
          </p:nvSpPr>
          <p:spPr bwMode="auto">
            <a:xfrm>
              <a:off x="3593" y="2807"/>
              <a:ext cx="361"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deux</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0" name="Rectangle 19"/>
            <p:cNvSpPr>
              <a:spLocks noChangeArrowheads="1"/>
            </p:cNvSpPr>
            <p:nvPr/>
          </p:nvSpPr>
          <p:spPr bwMode="auto">
            <a:xfrm>
              <a:off x="3879" y="2807"/>
              <a:ext cx="119"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1" name="Rectangle 20"/>
            <p:cNvSpPr>
              <a:spLocks noChangeArrowheads="1"/>
            </p:cNvSpPr>
            <p:nvPr/>
          </p:nvSpPr>
          <p:spPr bwMode="auto">
            <a:xfrm>
              <a:off x="3923" y="2807"/>
              <a:ext cx="376"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Mers</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2" name="Rectangle 21"/>
            <p:cNvSpPr>
              <a:spLocks noChangeArrowheads="1"/>
            </p:cNvSpPr>
            <p:nvPr/>
          </p:nvSpPr>
          <p:spPr bwMode="auto">
            <a:xfrm>
              <a:off x="4224" y="2807"/>
              <a:ext cx="494"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 sur la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3" name="Rectangle 22"/>
            <p:cNvSpPr>
              <a:spLocks noChangeArrowheads="1"/>
            </p:cNvSpPr>
            <p:nvPr/>
          </p:nvSpPr>
          <p:spPr bwMode="auto">
            <a:xfrm>
              <a:off x="1065" y="2983"/>
              <a:ext cx="2674"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smtClean="0">
                  <a:ln>
                    <a:noFill/>
                  </a:ln>
                  <a:solidFill>
                    <a:srgbClr val="000000"/>
                  </a:solidFill>
                  <a:effectLst/>
                  <a:latin typeface="Calibri" panose="020F0502020204030204" pitchFamily="34" charset="0"/>
                </a:rPr>
                <a:t>presqu'île formée par la confluence entre la </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24" name="Rectangle 23"/>
            <p:cNvSpPr>
              <a:spLocks noChangeArrowheads="1"/>
            </p:cNvSpPr>
            <p:nvPr/>
          </p:nvSpPr>
          <p:spPr bwMode="auto">
            <a:xfrm>
              <a:off x="3786" y="2983"/>
              <a:ext cx="658"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Dordogne</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5" name="Rectangle 24"/>
            <p:cNvSpPr>
              <a:spLocks noChangeArrowheads="1"/>
            </p:cNvSpPr>
            <p:nvPr/>
          </p:nvSpPr>
          <p:spPr bwMode="auto">
            <a:xfrm>
              <a:off x="4369" y="2983"/>
              <a:ext cx="108"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6" name="Rectangle 25"/>
            <p:cNvSpPr>
              <a:spLocks noChangeArrowheads="1"/>
            </p:cNvSpPr>
            <p:nvPr/>
          </p:nvSpPr>
          <p:spPr bwMode="auto">
            <a:xfrm>
              <a:off x="4420" y="2983"/>
              <a:ext cx="363"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et la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7" name="Rectangle 26"/>
            <p:cNvSpPr>
              <a:spLocks noChangeArrowheads="1"/>
            </p:cNvSpPr>
            <p:nvPr/>
          </p:nvSpPr>
          <p:spPr bwMode="auto">
            <a:xfrm>
              <a:off x="1065" y="3159"/>
              <a:ext cx="584"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Garonne</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8" name="Rectangle 27"/>
            <p:cNvSpPr>
              <a:spLocks noChangeArrowheads="1"/>
            </p:cNvSpPr>
            <p:nvPr/>
          </p:nvSpPr>
          <p:spPr bwMode="auto">
            <a:xfrm>
              <a:off x="1575" y="3159"/>
              <a:ext cx="665"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 Ambarès</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9" name="Rectangle 28"/>
            <p:cNvSpPr>
              <a:spLocks noChangeArrowheads="1"/>
            </p:cNvSpPr>
            <p:nvPr/>
          </p:nvSpPr>
          <p:spPr bwMode="auto">
            <a:xfrm>
              <a:off x="2192" y="3159"/>
              <a:ext cx="119"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30" name="Rectangle 29"/>
            <p:cNvSpPr>
              <a:spLocks noChangeArrowheads="1"/>
            </p:cNvSpPr>
            <p:nvPr/>
          </p:nvSpPr>
          <p:spPr bwMode="auto">
            <a:xfrm>
              <a:off x="2236" y="3159"/>
              <a:ext cx="195"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et</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31" name="Rectangle 30"/>
            <p:cNvSpPr>
              <a:spLocks noChangeArrowheads="1"/>
            </p:cNvSpPr>
            <p:nvPr/>
          </p:nvSpPr>
          <p:spPr bwMode="auto">
            <a:xfrm>
              <a:off x="2356" y="3159"/>
              <a:ext cx="119"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32" name="Rectangle 31"/>
            <p:cNvSpPr>
              <a:spLocks noChangeArrowheads="1"/>
            </p:cNvSpPr>
            <p:nvPr/>
          </p:nvSpPr>
          <p:spPr bwMode="auto">
            <a:xfrm>
              <a:off x="2400" y="3159"/>
              <a:ext cx="2267"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Lagrave est également située dans le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33" name="Rectangle 32"/>
            <p:cNvSpPr>
              <a:spLocks noChangeArrowheads="1"/>
            </p:cNvSpPr>
            <p:nvPr/>
          </p:nvSpPr>
          <p:spPr bwMode="auto">
            <a:xfrm>
              <a:off x="1065" y="3335"/>
              <a:ext cx="631"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nord de l'</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34" name="Rectangle 33"/>
            <p:cNvSpPr>
              <a:spLocks noChangeArrowheads="1"/>
            </p:cNvSpPr>
            <p:nvPr/>
          </p:nvSpPr>
          <p:spPr bwMode="auto">
            <a:xfrm>
              <a:off x="1627" y="3335"/>
              <a:ext cx="1557"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aire urbaine de Bordeaux</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35" name="Rectangle 34"/>
            <p:cNvSpPr>
              <a:spLocks noChangeArrowheads="1"/>
            </p:cNvSpPr>
            <p:nvPr/>
          </p:nvSpPr>
          <p:spPr bwMode="auto">
            <a:xfrm>
              <a:off x="3116" y="3335"/>
              <a:ext cx="108"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36" name="Rectangle 35"/>
            <p:cNvSpPr>
              <a:spLocks noChangeArrowheads="1"/>
            </p:cNvSpPr>
            <p:nvPr/>
          </p:nvSpPr>
          <p:spPr bwMode="auto">
            <a:xfrm>
              <a:off x="3152" y="3335"/>
              <a:ext cx="779"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et dans son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37" name="Rectangle 36"/>
            <p:cNvSpPr>
              <a:spLocks noChangeArrowheads="1"/>
            </p:cNvSpPr>
            <p:nvPr/>
          </p:nvSpPr>
          <p:spPr bwMode="auto">
            <a:xfrm>
              <a:off x="3865" y="3335"/>
              <a:ext cx="865"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unité urbaine</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38" name="Rectangle 37"/>
            <p:cNvSpPr>
              <a:spLocks noChangeArrowheads="1"/>
            </p:cNvSpPr>
            <p:nvPr/>
          </p:nvSpPr>
          <p:spPr bwMode="auto">
            <a:xfrm>
              <a:off x="4656" y="3335"/>
              <a:ext cx="144"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39" name="Rectangle 38"/>
            <p:cNvSpPr>
              <a:spLocks noChangeArrowheads="1"/>
            </p:cNvSpPr>
            <p:nvPr/>
          </p:nvSpPr>
          <p:spPr bwMode="auto">
            <a:xfrm>
              <a:off x="1065" y="3510"/>
              <a:ext cx="267"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Au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40" name="Rectangle 39"/>
            <p:cNvSpPr>
              <a:spLocks noChangeArrowheads="1"/>
            </p:cNvSpPr>
            <p:nvPr/>
          </p:nvSpPr>
          <p:spPr bwMode="auto">
            <a:xfrm>
              <a:off x="1276" y="3510"/>
              <a:ext cx="22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XII</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41" name="Rectangle 40"/>
            <p:cNvSpPr>
              <a:spLocks noChangeArrowheads="1"/>
            </p:cNvSpPr>
            <p:nvPr/>
          </p:nvSpPr>
          <p:spPr bwMode="auto">
            <a:xfrm>
              <a:off x="1424" y="3511"/>
              <a:ext cx="98"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e</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42" name="Rectangle 41"/>
            <p:cNvSpPr>
              <a:spLocks noChangeArrowheads="1"/>
            </p:cNvSpPr>
            <p:nvPr/>
          </p:nvSpPr>
          <p:spPr bwMode="auto">
            <a:xfrm>
              <a:off x="1469" y="3510"/>
              <a:ext cx="108"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43" name="Rectangle 42"/>
            <p:cNvSpPr>
              <a:spLocks noChangeArrowheads="1"/>
            </p:cNvSpPr>
            <p:nvPr/>
          </p:nvSpPr>
          <p:spPr bwMode="auto">
            <a:xfrm>
              <a:off x="1502" y="3510"/>
              <a:ext cx="317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siècle, la ville d’Ambarès faisait partie d'un immense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44" name="Rectangle 43"/>
            <p:cNvSpPr>
              <a:spLocks noChangeArrowheads="1"/>
            </p:cNvSpPr>
            <p:nvPr/>
          </p:nvSpPr>
          <p:spPr bwMode="auto">
            <a:xfrm>
              <a:off x="1065" y="3686"/>
              <a:ext cx="2104"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domaine féodal comprenant une g</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45" name="Rectangle 44"/>
            <p:cNvSpPr>
              <a:spLocks noChangeArrowheads="1"/>
            </p:cNvSpPr>
            <p:nvPr/>
          </p:nvSpPr>
          <p:spPr bwMode="auto">
            <a:xfrm>
              <a:off x="3108" y="3686"/>
              <a:ext cx="1675"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rande partie des marais de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46" name="Rectangle 45"/>
            <p:cNvSpPr>
              <a:spLocks noChangeArrowheads="1"/>
            </p:cNvSpPr>
            <p:nvPr/>
          </p:nvSpPr>
          <p:spPr bwMode="auto">
            <a:xfrm>
              <a:off x="1065" y="3862"/>
              <a:ext cx="144"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l’</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47" name="Rectangle 46"/>
            <p:cNvSpPr>
              <a:spLocks noChangeArrowheads="1"/>
            </p:cNvSpPr>
            <p:nvPr/>
          </p:nvSpPr>
          <p:spPr bwMode="auto">
            <a:xfrm>
              <a:off x="1133" y="3862"/>
              <a:ext cx="391"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Entre</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48" name="Rectangle 47"/>
            <p:cNvSpPr>
              <a:spLocks noChangeArrowheads="1"/>
            </p:cNvSpPr>
            <p:nvPr/>
          </p:nvSpPr>
          <p:spPr bwMode="auto">
            <a:xfrm>
              <a:off x="1449" y="3862"/>
              <a:ext cx="119"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49" name="Rectangle 48"/>
            <p:cNvSpPr>
              <a:spLocks noChangeArrowheads="1"/>
            </p:cNvSpPr>
            <p:nvPr/>
          </p:nvSpPr>
          <p:spPr bwMode="auto">
            <a:xfrm>
              <a:off x="1493" y="3862"/>
              <a:ext cx="361"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deux</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50" name="Rectangle 49"/>
            <p:cNvSpPr>
              <a:spLocks noChangeArrowheads="1"/>
            </p:cNvSpPr>
            <p:nvPr/>
          </p:nvSpPr>
          <p:spPr bwMode="auto">
            <a:xfrm>
              <a:off x="1779" y="3862"/>
              <a:ext cx="119"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51" name="Rectangle 50"/>
            <p:cNvSpPr>
              <a:spLocks noChangeArrowheads="1"/>
            </p:cNvSpPr>
            <p:nvPr/>
          </p:nvSpPr>
          <p:spPr bwMode="auto">
            <a:xfrm>
              <a:off x="1823" y="3862"/>
              <a:ext cx="376"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Mers</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52" name="Rectangle 51"/>
            <p:cNvSpPr>
              <a:spLocks noChangeArrowheads="1"/>
            </p:cNvSpPr>
            <p:nvPr/>
          </p:nvSpPr>
          <p:spPr bwMode="auto">
            <a:xfrm>
              <a:off x="2124" y="3862"/>
              <a:ext cx="2555"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 Plus tard ce domaine devint Baronnie de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53" name="Rectangle 52"/>
            <p:cNvSpPr>
              <a:spLocks noChangeArrowheads="1"/>
            </p:cNvSpPr>
            <p:nvPr/>
          </p:nvSpPr>
          <p:spPr bwMode="auto">
            <a:xfrm>
              <a:off x="1065" y="4038"/>
              <a:ext cx="1565"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Montferrand. L'ancienne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54" name="Rectangle 53"/>
            <p:cNvSpPr>
              <a:spLocks noChangeArrowheads="1"/>
            </p:cNvSpPr>
            <p:nvPr/>
          </p:nvSpPr>
          <p:spPr bwMode="auto">
            <a:xfrm>
              <a:off x="2544" y="4038"/>
              <a:ext cx="563"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paroisse</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55" name="Rectangle 54"/>
            <p:cNvSpPr>
              <a:spLocks noChangeArrowheads="1"/>
            </p:cNvSpPr>
            <p:nvPr/>
          </p:nvSpPr>
          <p:spPr bwMode="auto">
            <a:xfrm>
              <a:off x="3031" y="4038"/>
              <a:ext cx="108"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56" name="Rectangle 55"/>
            <p:cNvSpPr>
              <a:spLocks noChangeArrowheads="1"/>
            </p:cNvSpPr>
            <p:nvPr/>
          </p:nvSpPr>
          <p:spPr bwMode="auto">
            <a:xfrm>
              <a:off x="3060" y="4038"/>
              <a:ext cx="1759"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d’Ambarès se trouvait à peu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57" name="Rectangle 56"/>
            <p:cNvSpPr>
              <a:spLocks noChangeArrowheads="1"/>
            </p:cNvSpPr>
            <p:nvPr/>
          </p:nvSpPr>
          <p:spPr bwMode="auto">
            <a:xfrm>
              <a:off x="1065" y="4214"/>
              <a:ext cx="2427"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près entièrement sous la juridiction des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58" name="Rectangle 57"/>
            <p:cNvSpPr>
              <a:spLocks noChangeArrowheads="1"/>
            </p:cNvSpPr>
            <p:nvPr/>
          </p:nvSpPr>
          <p:spPr bwMode="auto">
            <a:xfrm>
              <a:off x="3449" y="4214"/>
              <a:ext cx="634"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seigneurs</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59" name="Rectangle 58"/>
            <p:cNvSpPr>
              <a:spLocks noChangeArrowheads="1"/>
            </p:cNvSpPr>
            <p:nvPr/>
          </p:nvSpPr>
          <p:spPr bwMode="auto">
            <a:xfrm>
              <a:off x="4006" y="4214"/>
              <a:ext cx="108"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60" name="Rectangle 59"/>
            <p:cNvSpPr>
              <a:spLocks noChangeArrowheads="1"/>
            </p:cNvSpPr>
            <p:nvPr/>
          </p:nvSpPr>
          <p:spPr bwMode="auto">
            <a:xfrm>
              <a:off x="4045" y="4214"/>
              <a:ext cx="747"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du Gua qui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61" name="Rectangle 60"/>
            <p:cNvSpPr>
              <a:spLocks noChangeArrowheads="1"/>
            </p:cNvSpPr>
            <p:nvPr/>
          </p:nvSpPr>
          <p:spPr bwMode="auto">
            <a:xfrm>
              <a:off x="1065" y="4390"/>
              <a:ext cx="1007"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y prélevaient la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62" name="Rectangle 61"/>
            <p:cNvSpPr>
              <a:spLocks noChangeArrowheads="1"/>
            </p:cNvSpPr>
            <p:nvPr/>
          </p:nvSpPr>
          <p:spPr bwMode="auto">
            <a:xfrm>
              <a:off x="2013" y="4390"/>
              <a:ext cx="370"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dîme</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63" name="Rectangle 62"/>
            <p:cNvSpPr>
              <a:spLocks noChangeArrowheads="1"/>
            </p:cNvSpPr>
            <p:nvPr/>
          </p:nvSpPr>
          <p:spPr bwMode="auto">
            <a:xfrm>
              <a:off x="2309" y="4390"/>
              <a:ext cx="108"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024" name="Rectangle 63"/>
            <p:cNvSpPr>
              <a:spLocks noChangeArrowheads="1"/>
            </p:cNvSpPr>
            <p:nvPr/>
          </p:nvSpPr>
          <p:spPr bwMode="auto">
            <a:xfrm>
              <a:off x="2348" y="4390"/>
              <a:ext cx="450"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dès le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025" name="Rectangle 64"/>
            <p:cNvSpPr>
              <a:spLocks noChangeArrowheads="1"/>
            </p:cNvSpPr>
            <p:nvPr/>
          </p:nvSpPr>
          <p:spPr bwMode="auto">
            <a:xfrm>
              <a:off x="2734" y="4390"/>
              <a:ext cx="23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XV</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026" name="Rectangle 65"/>
            <p:cNvSpPr>
              <a:spLocks noChangeArrowheads="1"/>
            </p:cNvSpPr>
            <p:nvPr/>
          </p:nvSpPr>
          <p:spPr bwMode="auto">
            <a:xfrm>
              <a:off x="2890" y="4391"/>
              <a:ext cx="98"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e</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027" name="Rectangle 66"/>
            <p:cNvSpPr>
              <a:spLocks noChangeArrowheads="1"/>
            </p:cNvSpPr>
            <p:nvPr/>
          </p:nvSpPr>
          <p:spPr bwMode="auto">
            <a:xfrm>
              <a:off x="2936" y="4390"/>
              <a:ext cx="108"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028" name="Rectangle 67"/>
            <p:cNvSpPr>
              <a:spLocks noChangeArrowheads="1"/>
            </p:cNvSpPr>
            <p:nvPr/>
          </p:nvSpPr>
          <p:spPr bwMode="auto">
            <a:xfrm>
              <a:off x="2968" y="4390"/>
              <a:ext cx="181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siècle. Le quartier de Lagrave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029" name="Rectangle 68"/>
            <p:cNvSpPr>
              <a:spLocks noChangeArrowheads="1"/>
            </p:cNvSpPr>
            <p:nvPr/>
          </p:nvSpPr>
          <p:spPr bwMode="auto">
            <a:xfrm>
              <a:off x="1065" y="4566"/>
              <a:ext cx="2518"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est rattaché à la commune d’Ambarès en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030" name="Rectangle 69"/>
            <p:cNvSpPr>
              <a:spLocks noChangeArrowheads="1"/>
            </p:cNvSpPr>
            <p:nvPr/>
          </p:nvSpPr>
          <p:spPr bwMode="auto">
            <a:xfrm>
              <a:off x="3472" y="4566"/>
              <a:ext cx="367"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1818</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031" name="Rectangle 70"/>
            <p:cNvSpPr>
              <a:spLocks noChangeArrowheads="1"/>
            </p:cNvSpPr>
            <p:nvPr/>
          </p:nvSpPr>
          <p:spPr bwMode="auto">
            <a:xfrm>
              <a:off x="3763" y="4566"/>
              <a:ext cx="108"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032" name="Rectangle 71"/>
            <p:cNvSpPr>
              <a:spLocks noChangeArrowheads="1"/>
            </p:cNvSpPr>
            <p:nvPr/>
          </p:nvSpPr>
          <p:spPr bwMode="auto">
            <a:xfrm>
              <a:off x="3791" y="4566"/>
              <a:ext cx="1025"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dont il avait été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033" name="Rectangle 72"/>
            <p:cNvSpPr>
              <a:spLocks noChangeArrowheads="1"/>
            </p:cNvSpPr>
            <p:nvPr/>
          </p:nvSpPr>
          <p:spPr bwMode="auto">
            <a:xfrm>
              <a:off x="1065" y="4741"/>
              <a:ext cx="2054"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séparé sept à huit siècles plus tôt.</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035" name="Rectangle 73"/>
            <p:cNvSpPr>
              <a:spLocks noChangeArrowheads="1"/>
            </p:cNvSpPr>
            <p:nvPr/>
          </p:nvSpPr>
          <p:spPr bwMode="auto">
            <a:xfrm>
              <a:off x="3041" y="4741"/>
              <a:ext cx="108"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libri" panose="020F0502020204030204" pitchFamily="34" charset="0"/>
                </a:rPr>
                <a:t>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4057542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05102"/>
            <a:ext cx="9299448" cy="1234184"/>
          </a:xfrm>
          <a:prstGeom prst="rect">
            <a:avLst/>
          </a:prstGeom>
        </p:spPr>
        <p:txBody>
          <a:bodyPr wrap="square">
            <a:spAutoFit/>
          </a:bodyPr>
          <a:lstStyle/>
          <a:p>
            <a:pPr algn="ctr"/>
            <a:r>
              <a:rPr lang="fr-FR" dirty="0" smtClean="0">
                <a:latin typeface="Calibri" panose="020F0502020204030204" pitchFamily="34" charset="0"/>
                <a:ea typeface="Times New Roman" panose="02020603050405020304" pitchFamily="18" charset="0"/>
                <a:cs typeface="Times New Roman" panose="02020603050405020304" pitchFamily="18" charset="0"/>
              </a:rPr>
              <a:t>AMBARES et LAGRAVE</a:t>
            </a:r>
            <a:endParaRPr lang="fr-FR" dirty="0">
              <a:latin typeface="Calibri" panose="020F0502020204030204" pitchFamily="34" charset="0"/>
              <a:ea typeface="Times New Roman" panose="02020603050405020304" pitchFamily="18" charset="0"/>
              <a:cs typeface="Times New Roman" panose="02020603050405020304" pitchFamily="18" charset="0"/>
            </a:endParaRPr>
          </a:p>
          <a:p>
            <a:pPr algn="just"/>
            <a:endParaRPr lang="fr-FR" sz="1200" dirty="0">
              <a:latin typeface="Times New Roman" panose="02020603050405020304" pitchFamily="18" charset="0"/>
              <a:ea typeface="Times New Roman" panose="02020603050405020304" pitchFamily="18" charset="0"/>
            </a:endParaRPr>
          </a:p>
          <a:p>
            <a:r>
              <a:rPr lang="fr-FR" sz="1200" dirty="0">
                <a:latin typeface="Times New Roman" panose="02020603050405020304" pitchFamily="18" charset="0"/>
                <a:ea typeface="Times New Roman" panose="02020603050405020304" pitchFamily="18" charset="0"/>
              </a:rPr>
              <a:t>.</a:t>
            </a:r>
          </a:p>
          <a:p>
            <a:pPr>
              <a:lnSpc>
                <a:spcPct val="115000"/>
              </a:lnSpc>
              <a:spcAft>
                <a:spcPts val="1000"/>
              </a:spcAft>
              <a:tabLst>
                <a:tab pos="1815465" algn="l"/>
              </a:tabLst>
            </a:pPr>
            <a:r>
              <a:rPr lang="fr-FR" sz="2800" b="1" dirty="0">
                <a:solidFill>
                  <a:srgbClr val="1D1B11"/>
                </a:solidFill>
                <a:latin typeface="Calibri" panose="020F0502020204030204" pitchFamily="34" charset="0"/>
                <a:ea typeface="Times New Roman" panose="02020603050405020304" pitchFamily="18" charset="0"/>
                <a:cs typeface="Times New Roman" panose="02020603050405020304" pitchFamily="18" charset="0"/>
              </a:rPr>
              <a:t> </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0" y="1444154"/>
            <a:ext cx="9299448" cy="1234184"/>
          </a:xfrm>
          <a:prstGeom prst="rect">
            <a:avLst/>
          </a:prstGeom>
        </p:spPr>
        <p:txBody>
          <a:bodyPr wrap="square">
            <a:spAutoFit/>
          </a:bodyPr>
          <a:lstStyle/>
          <a:p>
            <a:pPr algn="just"/>
            <a:endParaRPr lang="fr-FR" dirty="0" smtClean="0">
              <a:latin typeface="Calibri" panose="020F0502020204030204" pitchFamily="34" charset="0"/>
              <a:ea typeface="Times New Roman" panose="02020603050405020304" pitchFamily="18" charset="0"/>
              <a:cs typeface="Times New Roman" panose="02020603050405020304" pitchFamily="18" charset="0"/>
            </a:endParaRPr>
          </a:p>
          <a:p>
            <a:pPr algn="just"/>
            <a:endParaRPr lang="fr-FR" sz="1200" dirty="0">
              <a:latin typeface="Times New Roman" panose="02020603050405020304" pitchFamily="18" charset="0"/>
              <a:ea typeface="Times New Roman" panose="02020603050405020304" pitchFamily="18" charset="0"/>
            </a:endParaRPr>
          </a:p>
          <a:p>
            <a:r>
              <a:rPr lang="fr-FR" sz="1200" dirty="0">
                <a:latin typeface="Times New Roman" panose="02020603050405020304" pitchFamily="18" charset="0"/>
                <a:ea typeface="Times New Roman" panose="02020603050405020304" pitchFamily="18" charset="0"/>
              </a:rPr>
              <a:t>.</a:t>
            </a:r>
          </a:p>
          <a:p>
            <a:pPr>
              <a:lnSpc>
                <a:spcPct val="115000"/>
              </a:lnSpc>
              <a:spcAft>
                <a:spcPts val="1000"/>
              </a:spcAft>
              <a:tabLst>
                <a:tab pos="1815465" algn="l"/>
              </a:tabLst>
            </a:pPr>
            <a:r>
              <a:rPr lang="fr-FR" sz="2800" b="1" dirty="0">
                <a:solidFill>
                  <a:srgbClr val="1D1B11"/>
                </a:solidFill>
                <a:latin typeface="Calibri" panose="020F0502020204030204" pitchFamily="34" charset="0"/>
                <a:ea typeface="Times New Roman" panose="02020603050405020304" pitchFamily="18" charset="0"/>
                <a:cs typeface="Times New Roman" panose="02020603050405020304" pitchFamily="18" charset="0"/>
              </a:rPr>
              <a:t> </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2286000" y="335846"/>
            <a:ext cx="4572000" cy="6278642"/>
          </a:xfrm>
          <a:prstGeom prst="rect">
            <a:avLst/>
          </a:prstGeom>
        </p:spPr>
        <p:txBody>
          <a:bodyPr>
            <a:spAutoFit/>
          </a:bodyPr>
          <a:lstStyle/>
          <a:p>
            <a:r>
              <a:rPr lang="fr-FR" sz="2400" b="1" dirty="0">
                <a:solidFill>
                  <a:srgbClr val="0070C0"/>
                </a:solidFill>
              </a:rPr>
              <a:t>La Blanche</a:t>
            </a:r>
          </a:p>
          <a:p>
            <a:r>
              <a:rPr lang="fr-FR" dirty="0"/>
              <a:t>Après avoir servi à l’extraction de granulats il y a 45 ans pour permettre la construction de la rocade Bordelaise et  de l’autoroute, ce vaste plan d'eau, à été aménagé sur 60 hectares de nature pour les activités nautiques, sportives et familiales. Dotée d'un ponton et d'embarcations adaptés au public handicapé, cette base nautique est également une référence en matière d'accès aux personnes à mobilité réduite dans le domaine du nautisme. Ce magnifique plan d’eau fait le bonheur des pêcheurs de carnassiers et des </a:t>
            </a:r>
            <a:r>
              <a:rPr lang="fr-FR" dirty="0" err="1"/>
              <a:t>carpistes</a:t>
            </a:r>
            <a:r>
              <a:rPr lang="fr-FR" dirty="0"/>
              <a:t>. Il est aussi richement peuplé en poissons blancs. Gardons de fort belles tailles, plaquettes, brèmes, perches et poissons chats font le bonheur des pêcheurs au coup. Sa profondeur moyenne à 13m est de 3 à 5m pour avoisiner les 6m à 25m. Sa gestion en est assurée par la commune d’</a:t>
            </a:r>
            <a:r>
              <a:rPr lang="fr-FR" dirty="0" err="1"/>
              <a:t>Ambarés</a:t>
            </a:r>
            <a:r>
              <a:rPr lang="fr-FR" dirty="0"/>
              <a:t> et la Fédération 33.</a:t>
            </a:r>
          </a:p>
        </p:txBody>
      </p:sp>
    </p:spTree>
    <p:extLst>
      <p:ext uri="{BB962C8B-B14F-4D97-AF65-F5344CB8AC3E}">
        <p14:creationId xmlns:p14="http://schemas.microsoft.com/office/powerpoint/2010/main" val="2159065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écran 2017-06-12 à 12.09.19.png"/>
          <p:cNvPicPr>
            <a:picLocks noChangeAspect="1"/>
          </p:cNvPicPr>
          <p:nvPr/>
        </p:nvPicPr>
        <p:blipFill rotWithShape="1">
          <a:blip r:embed="rId3">
            <a:extLst>
              <a:ext uri="{28A0092B-C50C-407E-A947-70E740481C1C}">
                <a14:useLocalDpi xmlns:a14="http://schemas.microsoft.com/office/drawing/2010/main" val="0"/>
              </a:ext>
            </a:extLst>
          </a:blip>
          <a:srcRect l="-17049" t="12071" r="25935" b="-10115"/>
          <a:stretch/>
        </p:blipFill>
        <p:spPr>
          <a:xfrm>
            <a:off x="-1948938" y="2493"/>
            <a:ext cx="11092938" cy="7598798"/>
          </a:xfrm>
          <a:prstGeom prst="rect">
            <a:avLst/>
          </a:prstGeom>
          <a:ln w="76200" cmpd="sng">
            <a:solidFill>
              <a:schemeClr val="tx1"/>
            </a:solidFill>
          </a:ln>
        </p:spPr>
      </p:pic>
      <p:sp>
        <p:nvSpPr>
          <p:cNvPr id="7" name="ZoneTexte 6"/>
          <p:cNvSpPr txBox="1"/>
          <p:nvPr/>
        </p:nvSpPr>
        <p:spPr>
          <a:xfrm>
            <a:off x="281031" y="21737"/>
            <a:ext cx="4147129" cy="3323987"/>
          </a:xfrm>
          <a:prstGeom prst="rect">
            <a:avLst/>
          </a:prstGeom>
          <a:solidFill>
            <a:schemeClr val="bg1"/>
          </a:solidFill>
        </p:spPr>
        <p:txBody>
          <a:bodyPr wrap="square" rtlCol="0">
            <a:spAutoFit/>
          </a:bodyPr>
          <a:lstStyle/>
          <a:p>
            <a:r>
              <a:rPr lang="fr-FR" dirty="0" smtClean="0"/>
              <a:t>Etang de la blanche à AMBARES</a:t>
            </a:r>
          </a:p>
          <a:p>
            <a:endParaRPr lang="fr-FR" dirty="0"/>
          </a:p>
          <a:p>
            <a:r>
              <a:rPr lang="fr-FR" sz="800" dirty="0" smtClean="0"/>
              <a:t>. Le parcours se situe sur l’étang de la BLANCHE, bien connu des concours et championnats.</a:t>
            </a:r>
          </a:p>
          <a:p>
            <a:r>
              <a:rPr lang="fr-FR" sz="800" b="1" dirty="0" smtClean="0"/>
              <a:t>. </a:t>
            </a:r>
            <a:endParaRPr lang="fr-FR" sz="800" dirty="0" smtClean="0"/>
          </a:p>
          <a:p>
            <a:r>
              <a:rPr lang="fr-FR" sz="800" dirty="0" smtClean="0"/>
              <a:t>.la profondeur : elle peut aller jusqu’à 5,50m à la canne et 6,50 maxi à l’anglaise</a:t>
            </a:r>
          </a:p>
          <a:p>
            <a:r>
              <a:rPr lang="fr-FR" sz="800" dirty="0" smtClean="0"/>
              <a:t>P</a:t>
            </a:r>
            <a:r>
              <a:rPr lang="is-IS" sz="800" dirty="0" smtClean="0"/>
              <a:t>révoir des lignes de 0,40 à 3 grs et plus pour les chats forme boule iront trés bien</a:t>
            </a:r>
          </a:p>
          <a:p>
            <a:r>
              <a:rPr lang="is-IS" sz="800" dirty="0" smtClean="0"/>
              <a:t>. </a:t>
            </a:r>
            <a:r>
              <a:rPr lang="fr-FR" sz="800" dirty="0" smtClean="0"/>
              <a:t>P</a:t>
            </a:r>
            <a:r>
              <a:rPr lang="is-IS" sz="800" dirty="0" smtClean="0"/>
              <a:t>oissons dominants : vu la date il est certain que les chats seront présent mais il y a aussi une peche de gardons, perche et quelques plaquettes.</a:t>
            </a:r>
          </a:p>
          <a:p>
            <a:r>
              <a:rPr lang="fr-FR" sz="800" dirty="0" smtClean="0"/>
              <a:t>N</a:t>
            </a:r>
            <a:r>
              <a:rPr lang="is-IS" sz="800" dirty="0" smtClean="0"/>
              <a:t>e pas négliger les anglaises au coulissant avec un flotteur 3+6 pour les gardons et plaquettes et 3+15 ou 12 grs pour les chats . </a:t>
            </a:r>
          </a:p>
          <a:p>
            <a:r>
              <a:rPr lang="fr-FR" sz="800" dirty="0" smtClean="0"/>
              <a:t>C</a:t>
            </a:r>
            <a:r>
              <a:rPr lang="is-IS" sz="800" dirty="0" smtClean="0"/>
              <a:t>hacun des conccurents pourra placer son véhicule à proximité, lors du championnat.</a:t>
            </a:r>
          </a:p>
          <a:p>
            <a:r>
              <a:rPr lang="is-IS" sz="800" dirty="0" smtClean="0"/>
              <a:t>. </a:t>
            </a:r>
            <a:r>
              <a:rPr lang="fr-FR" sz="800" dirty="0" smtClean="0"/>
              <a:t>L</a:t>
            </a:r>
            <a:r>
              <a:rPr lang="is-IS" sz="800" dirty="0" smtClean="0"/>
              <a:t>’eau est trés trés clair , la berge est </a:t>
            </a:r>
            <a:r>
              <a:rPr lang="fr-FR" sz="800" dirty="0" smtClean="0"/>
              <a:t>facile d’accès et vous serez bien installé. </a:t>
            </a:r>
          </a:p>
          <a:p>
            <a:r>
              <a:rPr lang="fr-FR" sz="800" dirty="0" smtClean="0"/>
              <a:t>Faites des amorces qui travail beaucoup mais un peu collante.</a:t>
            </a:r>
            <a:endParaRPr lang="is-IS" sz="800" dirty="0" smtClean="0"/>
          </a:p>
          <a:p>
            <a:endParaRPr lang="is-IS" sz="800" dirty="0"/>
          </a:p>
          <a:p>
            <a:r>
              <a:rPr lang="is-IS" sz="800" b="1" dirty="0" smtClean="0"/>
              <a:t>REGLEMENTATION</a:t>
            </a:r>
          </a:p>
          <a:p>
            <a:pPr marL="171450" indent="-171450">
              <a:buFontTx/>
              <a:buChar char="-"/>
            </a:pPr>
            <a:r>
              <a:rPr lang="fr-FR" sz="800" dirty="0" smtClean="0"/>
              <a:t>C</a:t>
            </a:r>
            <a:r>
              <a:rPr lang="is-IS" sz="800" dirty="0" smtClean="0"/>
              <a:t>artes de pêche obligatoire (statuts FFPS)</a:t>
            </a:r>
          </a:p>
          <a:p>
            <a:pPr marL="171450" indent="-171450">
              <a:buFontTx/>
              <a:buChar char="-"/>
            </a:pPr>
            <a:r>
              <a:rPr lang="fr-FR" sz="800" dirty="0" smtClean="0"/>
              <a:t>L</a:t>
            </a:r>
            <a:r>
              <a:rPr lang="is-IS" sz="800" dirty="0" smtClean="0"/>
              <a:t>e carnassier est ouvert </a:t>
            </a:r>
          </a:p>
          <a:p>
            <a:pPr marL="171450" indent="-171450">
              <a:buFontTx/>
              <a:buChar char="-"/>
            </a:pPr>
            <a:r>
              <a:rPr lang="is-IS" sz="1000" dirty="0" smtClean="0"/>
              <a:t>Lire le nouveau réglement FFPS</a:t>
            </a:r>
          </a:p>
          <a:p>
            <a:endParaRPr lang="is-IS" sz="1000" dirty="0" smtClean="0"/>
          </a:p>
          <a:p>
            <a:r>
              <a:rPr lang="fr-FR" sz="1000" dirty="0" smtClean="0"/>
              <a:t> </a:t>
            </a:r>
            <a:endParaRPr lang="fr-FR" sz="1000" dirty="0"/>
          </a:p>
        </p:txBody>
      </p:sp>
      <p:sp>
        <p:nvSpPr>
          <p:cNvPr id="17" name="ZoneTexte 16"/>
          <p:cNvSpPr txBox="1"/>
          <p:nvPr/>
        </p:nvSpPr>
        <p:spPr>
          <a:xfrm>
            <a:off x="281031" y="3061401"/>
            <a:ext cx="4152901" cy="2215991"/>
          </a:xfrm>
          <a:prstGeom prst="rect">
            <a:avLst/>
          </a:prstGeom>
          <a:solidFill>
            <a:schemeClr val="bg1"/>
          </a:solidFill>
        </p:spPr>
        <p:txBody>
          <a:bodyPr wrap="square" rtlCol="0">
            <a:spAutoFit/>
          </a:bodyPr>
          <a:lstStyle/>
          <a:p>
            <a:r>
              <a:rPr lang="fr-FR" dirty="0" smtClean="0"/>
              <a:t>Règlement</a:t>
            </a:r>
          </a:p>
          <a:p>
            <a:endParaRPr lang="fr-FR" sz="800" dirty="0"/>
          </a:p>
          <a:p>
            <a:r>
              <a:rPr lang="fr-FR" sz="800" dirty="0" smtClean="0"/>
              <a:t>. Esches animales limitées à 1 l</a:t>
            </a:r>
          </a:p>
          <a:p>
            <a:r>
              <a:rPr lang="fr-FR" sz="800" dirty="0" smtClean="0"/>
              <a:t>Dont fouillis ½ litre, et 1/2l d’esches autres.</a:t>
            </a:r>
          </a:p>
          <a:p>
            <a:r>
              <a:rPr lang="fr-FR" sz="800" dirty="0" smtClean="0"/>
              <a:t>. Attention 0,5 l maxi de vers de terre autorisé, coupés ou non coupés (nouvelles réglementation FFPS)</a:t>
            </a:r>
          </a:p>
          <a:p>
            <a:r>
              <a:rPr lang="fr-FR" sz="800" dirty="0" smtClean="0"/>
              <a:t>. Amorce limitée à 12 litres </a:t>
            </a:r>
          </a:p>
          <a:p>
            <a:r>
              <a:rPr lang="fr-FR" sz="800" dirty="0" smtClean="0"/>
              <a:t>. Les récipients réglementaires de mesure sont obligatoires.</a:t>
            </a:r>
          </a:p>
          <a:p>
            <a:r>
              <a:rPr lang="fr-FR" sz="800" dirty="0" smtClean="0"/>
              <a:t>. Pêche à 10 M U15, 11,5M U20, 13M U25. </a:t>
            </a:r>
          </a:p>
          <a:p>
            <a:r>
              <a:rPr lang="fr-FR" sz="800" dirty="0" smtClean="0"/>
              <a:t>. Classement au poids.</a:t>
            </a:r>
          </a:p>
          <a:p>
            <a:r>
              <a:rPr lang="fr-FR" sz="800" dirty="0" smtClean="0"/>
              <a:t>.SECTEUR BLEU POUR LES U15</a:t>
            </a:r>
          </a:p>
          <a:p>
            <a:r>
              <a:rPr lang="fr-FR" sz="800" dirty="0" smtClean="0"/>
              <a:t>SECTEUR ROUGE POUR LES U20</a:t>
            </a:r>
          </a:p>
          <a:p>
            <a:r>
              <a:rPr lang="fr-FR" sz="800" dirty="0" smtClean="0"/>
              <a:t>SECTEUR JAUNE POUR LES U25</a:t>
            </a:r>
          </a:p>
          <a:p>
            <a:r>
              <a:rPr lang="fr-FR" sz="800" dirty="0" smtClean="0"/>
              <a:t>. 3 manches de 3 heures </a:t>
            </a:r>
          </a:p>
          <a:p>
            <a:r>
              <a:rPr lang="fr-FR" sz="800" dirty="0" smtClean="0"/>
              <a:t>. </a:t>
            </a:r>
            <a:r>
              <a:rPr lang="fr-FR" sz="800" dirty="0" smtClean="0">
                <a:solidFill>
                  <a:srgbClr val="FF0000"/>
                </a:solidFill>
              </a:rPr>
              <a:t>Licence 2017 validée avec certificat médical</a:t>
            </a:r>
          </a:p>
          <a:p>
            <a:r>
              <a:rPr lang="fr-FR" sz="800" dirty="0" smtClean="0">
                <a:solidFill>
                  <a:srgbClr val="FF0000"/>
                </a:solidFill>
              </a:rPr>
              <a:t> obligatoire. </a:t>
            </a:r>
            <a:endParaRPr lang="fr-FR" sz="800" dirty="0">
              <a:solidFill>
                <a:srgbClr val="FF0000"/>
              </a:solidFill>
            </a:endParaRPr>
          </a:p>
        </p:txBody>
      </p:sp>
      <p:sp>
        <p:nvSpPr>
          <p:cNvPr id="20" name="Rectangle 19"/>
          <p:cNvSpPr/>
          <p:nvPr/>
        </p:nvSpPr>
        <p:spPr>
          <a:xfrm>
            <a:off x="7215150" y="4053610"/>
            <a:ext cx="1439287" cy="81329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solidFill>
                  <a:srgbClr val="000000"/>
                </a:solidFill>
              </a:rPr>
              <a:t>Entrée et RDV</a:t>
            </a:r>
          </a:p>
          <a:p>
            <a:pPr algn="ctr"/>
            <a:r>
              <a:rPr lang="fr-FR" sz="1400" dirty="0" smtClean="0">
                <a:solidFill>
                  <a:srgbClr val="000000"/>
                </a:solidFill>
              </a:rPr>
              <a:t>Par la base nautique </a:t>
            </a:r>
          </a:p>
        </p:txBody>
      </p:sp>
      <p:sp>
        <p:nvSpPr>
          <p:cNvPr id="21" name="ZoneTexte 20"/>
          <p:cNvSpPr txBox="1"/>
          <p:nvPr/>
        </p:nvSpPr>
        <p:spPr>
          <a:xfrm>
            <a:off x="281031" y="6165735"/>
            <a:ext cx="6087190" cy="523220"/>
          </a:xfrm>
          <a:prstGeom prst="rect">
            <a:avLst/>
          </a:prstGeom>
          <a:solidFill>
            <a:srgbClr val="00B0F0"/>
          </a:solidFill>
        </p:spPr>
        <p:txBody>
          <a:bodyPr wrap="square" rtlCol="0">
            <a:spAutoFit/>
          </a:bodyPr>
          <a:lstStyle/>
          <a:p>
            <a:r>
              <a:rPr lang="fr-FR" sz="1400" b="1" dirty="0" smtClean="0">
                <a:solidFill>
                  <a:srgbClr val="FF0000"/>
                </a:solidFill>
              </a:rPr>
              <a:t>Responsable National Jean-Claude POINSIGNON tel: 06 85 05 10 95</a:t>
            </a:r>
          </a:p>
          <a:p>
            <a:r>
              <a:rPr lang="fr-FR" sz="1400" b="1" dirty="0" smtClean="0">
                <a:solidFill>
                  <a:srgbClr val="FF0000"/>
                </a:solidFill>
              </a:rPr>
              <a:t>Responsable Local: Jean-Paul LEBOIS tel: 06 68 15 31 04</a:t>
            </a:r>
            <a:endParaRPr lang="fr-FR" sz="1400" b="1" dirty="0">
              <a:solidFill>
                <a:srgbClr val="FF0000"/>
              </a:solidFill>
            </a:endParaRPr>
          </a:p>
        </p:txBody>
      </p:sp>
      <p:sp>
        <p:nvSpPr>
          <p:cNvPr id="9" name="ZoneTexte 8"/>
          <p:cNvSpPr txBox="1"/>
          <p:nvPr/>
        </p:nvSpPr>
        <p:spPr>
          <a:xfrm>
            <a:off x="8332398" y="1451261"/>
            <a:ext cx="644077" cy="369332"/>
          </a:xfrm>
          <a:prstGeom prst="rect">
            <a:avLst/>
          </a:prstGeom>
          <a:noFill/>
        </p:spPr>
        <p:txBody>
          <a:bodyPr wrap="none" rtlCol="0">
            <a:spAutoFit/>
          </a:bodyPr>
          <a:lstStyle/>
          <a:p>
            <a:r>
              <a:rPr lang="fr-FR" dirty="0" smtClean="0"/>
              <a:t>U20</a:t>
            </a:r>
            <a:endParaRPr lang="fr-FR" dirty="0"/>
          </a:p>
        </p:txBody>
      </p:sp>
      <p:cxnSp>
        <p:nvCxnSpPr>
          <p:cNvPr id="12" name="Connecteur en arc 11"/>
          <p:cNvCxnSpPr/>
          <p:nvPr/>
        </p:nvCxnSpPr>
        <p:spPr>
          <a:xfrm rot="5400000">
            <a:off x="7803208" y="1587625"/>
            <a:ext cx="904457" cy="153923"/>
          </a:xfrm>
          <a:prstGeom prst="curvedConnector3">
            <a:avLst/>
          </a:prstGeom>
          <a:ln w="76200" cmpd="sng">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3" name="Forme libre 12"/>
          <p:cNvSpPr/>
          <p:nvPr/>
        </p:nvSpPr>
        <p:spPr>
          <a:xfrm>
            <a:off x="5743384" y="325320"/>
            <a:ext cx="173514" cy="796343"/>
          </a:xfrm>
          <a:custGeom>
            <a:avLst/>
            <a:gdLst>
              <a:gd name="connsiteX0" fmla="*/ 173514 w 173514"/>
              <a:gd name="connsiteY0" fmla="*/ 0 h 796343"/>
              <a:gd name="connsiteX1" fmla="*/ 115793 w 173514"/>
              <a:gd name="connsiteY1" fmla="*/ 712020 h 796343"/>
              <a:gd name="connsiteX2" fmla="*/ 351 w 173514"/>
              <a:gd name="connsiteY2" fmla="*/ 788995 h 796343"/>
              <a:gd name="connsiteX3" fmla="*/ 77312 w 173514"/>
              <a:gd name="connsiteY3" fmla="*/ 769751 h 796343"/>
            </a:gdLst>
            <a:ahLst/>
            <a:cxnLst>
              <a:cxn ang="0">
                <a:pos x="connsiteX0" y="connsiteY0"/>
              </a:cxn>
              <a:cxn ang="0">
                <a:pos x="connsiteX1" y="connsiteY1"/>
              </a:cxn>
              <a:cxn ang="0">
                <a:pos x="connsiteX2" y="connsiteY2"/>
              </a:cxn>
              <a:cxn ang="0">
                <a:pos x="connsiteX3" y="connsiteY3"/>
              </a:cxn>
            </a:cxnLst>
            <a:rect l="l" t="t" r="r" b="b"/>
            <a:pathLst>
              <a:path w="173514" h="796343">
                <a:moveTo>
                  <a:pt x="173514" y="0"/>
                </a:moveTo>
                <a:cubicBezTo>
                  <a:pt x="159083" y="290260"/>
                  <a:pt x="144653" y="580521"/>
                  <a:pt x="115793" y="712020"/>
                </a:cubicBezTo>
                <a:cubicBezTo>
                  <a:pt x="86933" y="843519"/>
                  <a:pt x="6764" y="779373"/>
                  <a:pt x="351" y="788995"/>
                </a:cubicBezTo>
                <a:cubicBezTo>
                  <a:pt x="-6063" y="798617"/>
                  <a:pt x="77312" y="769751"/>
                  <a:pt x="77312" y="769751"/>
                </a:cubicBez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5" name="ZoneTexte 14"/>
          <p:cNvSpPr txBox="1"/>
          <p:nvPr/>
        </p:nvSpPr>
        <p:spPr>
          <a:xfrm>
            <a:off x="5926996" y="538826"/>
            <a:ext cx="644077" cy="369332"/>
          </a:xfrm>
          <a:prstGeom prst="rect">
            <a:avLst/>
          </a:prstGeom>
          <a:noFill/>
        </p:spPr>
        <p:txBody>
          <a:bodyPr wrap="none" rtlCol="0">
            <a:spAutoFit/>
          </a:bodyPr>
          <a:lstStyle/>
          <a:p>
            <a:r>
              <a:rPr lang="fr-FR" dirty="0" smtClean="0"/>
              <a:t>U20</a:t>
            </a:r>
            <a:endParaRPr lang="fr-FR" dirty="0"/>
          </a:p>
        </p:txBody>
      </p:sp>
      <p:sp>
        <p:nvSpPr>
          <p:cNvPr id="16" name="Forme libre 15"/>
          <p:cNvSpPr/>
          <p:nvPr/>
        </p:nvSpPr>
        <p:spPr>
          <a:xfrm>
            <a:off x="5560125" y="1312483"/>
            <a:ext cx="249351" cy="561976"/>
          </a:xfrm>
          <a:custGeom>
            <a:avLst/>
            <a:gdLst>
              <a:gd name="connsiteX0" fmla="*/ 198293 w 249351"/>
              <a:gd name="connsiteY0" fmla="*/ 0 h 561976"/>
              <a:gd name="connsiteX1" fmla="*/ 236773 w 249351"/>
              <a:gd name="connsiteY1" fmla="*/ 500338 h 561976"/>
              <a:gd name="connsiteX2" fmla="*/ 5889 w 249351"/>
              <a:gd name="connsiteY2" fmla="*/ 558069 h 561976"/>
              <a:gd name="connsiteX3" fmla="*/ 63610 w 249351"/>
              <a:gd name="connsiteY3" fmla="*/ 538826 h 561976"/>
            </a:gdLst>
            <a:ahLst/>
            <a:cxnLst>
              <a:cxn ang="0">
                <a:pos x="connsiteX0" y="connsiteY0"/>
              </a:cxn>
              <a:cxn ang="0">
                <a:pos x="connsiteX1" y="connsiteY1"/>
              </a:cxn>
              <a:cxn ang="0">
                <a:pos x="connsiteX2" y="connsiteY2"/>
              </a:cxn>
              <a:cxn ang="0">
                <a:pos x="connsiteX3" y="connsiteY3"/>
              </a:cxn>
            </a:cxnLst>
            <a:rect l="l" t="t" r="r" b="b"/>
            <a:pathLst>
              <a:path w="249351" h="561976">
                <a:moveTo>
                  <a:pt x="198293" y="0"/>
                </a:moveTo>
                <a:cubicBezTo>
                  <a:pt x="233566" y="203663"/>
                  <a:pt x="268840" y="407327"/>
                  <a:pt x="236773" y="500338"/>
                </a:cubicBezTo>
                <a:cubicBezTo>
                  <a:pt x="204706" y="593349"/>
                  <a:pt x="34749" y="551654"/>
                  <a:pt x="5889" y="558069"/>
                </a:cubicBezTo>
                <a:cubicBezTo>
                  <a:pt x="-22971" y="564484"/>
                  <a:pt x="63610" y="538826"/>
                  <a:pt x="63610" y="538826"/>
                </a:cubicBezTo>
              </a:path>
            </a:pathLst>
          </a:custGeom>
          <a:ln w="76200" cmpd="sng">
            <a:solidFill>
              <a:schemeClr val="tx2">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8" name="ZoneTexte 17"/>
          <p:cNvSpPr txBox="1"/>
          <p:nvPr/>
        </p:nvSpPr>
        <p:spPr>
          <a:xfrm>
            <a:off x="5724144" y="1635927"/>
            <a:ext cx="644077" cy="369332"/>
          </a:xfrm>
          <a:prstGeom prst="rect">
            <a:avLst/>
          </a:prstGeom>
          <a:noFill/>
        </p:spPr>
        <p:txBody>
          <a:bodyPr wrap="none" rtlCol="0">
            <a:spAutoFit/>
          </a:bodyPr>
          <a:lstStyle/>
          <a:p>
            <a:r>
              <a:rPr lang="fr-FR" dirty="0" smtClean="0"/>
              <a:t>U15</a:t>
            </a:r>
            <a:endParaRPr lang="fr-FR" dirty="0"/>
          </a:p>
        </p:txBody>
      </p:sp>
      <p:sp>
        <p:nvSpPr>
          <p:cNvPr id="22" name="Forme libre 21"/>
          <p:cNvSpPr/>
          <p:nvPr/>
        </p:nvSpPr>
        <p:spPr>
          <a:xfrm>
            <a:off x="5055287" y="3989527"/>
            <a:ext cx="336910" cy="877373"/>
          </a:xfrm>
          <a:custGeom>
            <a:avLst/>
            <a:gdLst>
              <a:gd name="connsiteX0" fmla="*/ 235850 w 336910"/>
              <a:gd name="connsiteY0" fmla="*/ 0 h 877373"/>
              <a:gd name="connsiteX1" fmla="*/ 332052 w 336910"/>
              <a:gd name="connsiteY1" fmla="*/ 211681 h 877373"/>
              <a:gd name="connsiteX2" fmla="*/ 101168 w 336910"/>
              <a:gd name="connsiteY2" fmla="*/ 423363 h 877373"/>
              <a:gd name="connsiteX3" fmla="*/ 178129 w 336910"/>
              <a:gd name="connsiteY3" fmla="*/ 712019 h 877373"/>
              <a:gd name="connsiteX4" fmla="*/ 4966 w 336910"/>
              <a:gd name="connsiteY4" fmla="*/ 865970 h 877373"/>
              <a:gd name="connsiteX5" fmla="*/ 43446 w 336910"/>
              <a:gd name="connsiteY5" fmla="*/ 865970 h 877373"/>
              <a:gd name="connsiteX6" fmla="*/ 43446 w 336910"/>
              <a:gd name="connsiteY6" fmla="*/ 865970 h 87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910" h="877373">
                <a:moveTo>
                  <a:pt x="235850" y="0"/>
                </a:moveTo>
                <a:cubicBezTo>
                  <a:pt x="295174" y="70560"/>
                  <a:pt x="354499" y="141121"/>
                  <a:pt x="332052" y="211681"/>
                </a:cubicBezTo>
                <a:cubicBezTo>
                  <a:pt x="309605" y="282241"/>
                  <a:pt x="126822" y="339973"/>
                  <a:pt x="101168" y="423363"/>
                </a:cubicBezTo>
                <a:cubicBezTo>
                  <a:pt x="75514" y="506753"/>
                  <a:pt x="194163" y="638251"/>
                  <a:pt x="178129" y="712019"/>
                </a:cubicBezTo>
                <a:cubicBezTo>
                  <a:pt x="162095" y="785787"/>
                  <a:pt x="27413" y="840312"/>
                  <a:pt x="4966" y="865970"/>
                </a:cubicBezTo>
                <a:cubicBezTo>
                  <a:pt x="-17481" y="891628"/>
                  <a:pt x="43446" y="865970"/>
                  <a:pt x="43446" y="865970"/>
                </a:cubicBezTo>
                <a:lnTo>
                  <a:pt x="43446" y="865970"/>
                </a:lnTo>
              </a:path>
            </a:pathLst>
          </a:custGeom>
          <a:ln w="76200" cmpd="sng">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3" name="ZoneTexte 22"/>
          <p:cNvSpPr txBox="1"/>
          <p:nvPr/>
        </p:nvSpPr>
        <p:spPr>
          <a:xfrm>
            <a:off x="5402105" y="4453015"/>
            <a:ext cx="644077" cy="369332"/>
          </a:xfrm>
          <a:prstGeom prst="rect">
            <a:avLst/>
          </a:prstGeom>
          <a:noFill/>
        </p:spPr>
        <p:txBody>
          <a:bodyPr wrap="none" rtlCol="0">
            <a:spAutoFit/>
          </a:bodyPr>
          <a:lstStyle/>
          <a:p>
            <a:r>
              <a:rPr lang="fr-FR" dirty="0" smtClean="0"/>
              <a:t>U25</a:t>
            </a:r>
            <a:endParaRPr lang="fr-FR" dirty="0"/>
          </a:p>
        </p:txBody>
      </p:sp>
      <p:sp>
        <p:nvSpPr>
          <p:cNvPr id="24" name="ZoneTexte 23"/>
          <p:cNvSpPr txBox="1"/>
          <p:nvPr/>
        </p:nvSpPr>
        <p:spPr>
          <a:xfrm>
            <a:off x="5464841" y="2413000"/>
            <a:ext cx="644077" cy="369332"/>
          </a:xfrm>
          <a:prstGeom prst="rect">
            <a:avLst/>
          </a:prstGeom>
          <a:noFill/>
        </p:spPr>
        <p:txBody>
          <a:bodyPr wrap="none" rtlCol="0">
            <a:spAutoFit/>
          </a:bodyPr>
          <a:lstStyle/>
          <a:p>
            <a:r>
              <a:rPr lang="fr-FR" dirty="0" smtClean="0"/>
              <a:t>U25</a:t>
            </a:r>
            <a:endParaRPr lang="fr-FR" dirty="0"/>
          </a:p>
        </p:txBody>
      </p:sp>
      <p:cxnSp>
        <p:nvCxnSpPr>
          <p:cNvPr id="27" name="Connecteur en arc 26"/>
          <p:cNvCxnSpPr/>
          <p:nvPr/>
        </p:nvCxnSpPr>
        <p:spPr>
          <a:xfrm rot="10800000">
            <a:off x="6571073" y="2005259"/>
            <a:ext cx="2083364" cy="2026000"/>
          </a:xfrm>
          <a:prstGeom prst="curvedConnector3">
            <a:avLst>
              <a:gd name="adj1" fmla="val -3565"/>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Forme libre 35"/>
          <p:cNvSpPr/>
          <p:nvPr/>
        </p:nvSpPr>
        <p:spPr>
          <a:xfrm>
            <a:off x="5302015" y="2413000"/>
            <a:ext cx="96650" cy="498856"/>
          </a:xfrm>
          <a:custGeom>
            <a:avLst/>
            <a:gdLst>
              <a:gd name="connsiteX0" fmla="*/ 57385 w 96650"/>
              <a:gd name="connsiteY0" fmla="*/ 0 h 498856"/>
              <a:gd name="connsiteX1" fmla="*/ 57385 w 96650"/>
              <a:gd name="connsiteY1" fmla="*/ 228600 h 498856"/>
              <a:gd name="connsiteX2" fmla="*/ 95485 w 96650"/>
              <a:gd name="connsiteY2" fmla="*/ 406400 h 498856"/>
              <a:gd name="connsiteX3" fmla="*/ 6585 w 96650"/>
              <a:gd name="connsiteY3" fmla="*/ 495300 h 498856"/>
              <a:gd name="connsiteX4" fmla="*/ 6585 w 96650"/>
              <a:gd name="connsiteY4" fmla="*/ 482600 h 498856"/>
              <a:gd name="connsiteX5" fmla="*/ 6585 w 96650"/>
              <a:gd name="connsiteY5" fmla="*/ 482600 h 498856"/>
              <a:gd name="connsiteX6" fmla="*/ 6585 w 96650"/>
              <a:gd name="connsiteY6" fmla="*/ 482600 h 49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650" h="498856">
                <a:moveTo>
                  <a:pt x="57385" y="0"/>
                </a:moveTo>
                <a:cubicBezTo>
                  <a:pt x="54210" y="80433"/>
                  <a:pt x="51035" y="160867"/>
                  <a:pt x="57385" y="228600"/>
                </a:cubicBezTo>
                <a:cubicBezTo>
                  <a:pt x="63735" y="296333"/>
                  <a:pt x="103952" y="361950"/>
                  <a:pt x="95485" y="406400"/>
                </a:cubicBezTo>
                <a:cubicBezTo>
                  <a:pt x="87018" y="450850"/>
                  <a:pt x="21402" y="482600"/>
                  <a:pt x="6585" y="495300"/>
                </a:cubicBezTo>
                <a:cubicBezTo>
                  <a:pt x="-8232" y="508000"/>
                  <a:pt x="6585" y="482600"/>
                  <a:pt x="6585" y="482600"/>
                </a:cubicBezTo>
                <a:lnTo>
                  <a:pt x="6585" y="482600"/>
                </a:lnTo>
                <a:lnTo>
                  <a:pt x="6585" y="482600"/>
                </a:lnTo>
              </a:path>
            </a:pathLst>
          </a:custGeom>
          <a:ln w="76200" cmpd="sng">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620571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FLOTTEUR CARBONE RIVE.jpg"/>
          <p:cNvPicPr>
            <a:picLocks noChangeAspect="1"/>
          </p:cNvPicPr>
          <p:nvPr/>
        </p:nvPicPr>
        <p:blipFill>
          <a:blip r:embed="rId2" cstate="email">
            <a:alphaModFix amt="60000"/>
            <a:extLst>
              <a:ext uri="{28A0092B-C50C-407E-A947-70E740481C1C}">
                <a14:useLocalDpi xmlns:a14="http://schemas.microsoft.com/office/drawing/2010/main" val="0"/>
              </a:ext>
            </a:extLst>
          </a:blip>
          <a:stretch>
            <a:fillRect/>
          </a:stretch>
        </p:blipFill>
        <p:spPr>
          <a:xfrm>
            <a:off x="1049868" y="0"/>
            <a:ext cx="7006822" cy="6887125"/>
          </a:xfrm>
          <a:prstGeom prst="rect">
            <a:avLst/>
          </a:prstGeom>
        </p:spPr>
      </p:pic>
      <p:sp>
        <p:nvSpPr>
          <p:cNvPr id="4" name="ZoneTexte 3"/>
          <p:cNvSpPr txBox="1"/>
          <p:nvPr/>
        </p:nvSpPr>
        <p:spPr>
          <a:xfrm>
            <a:off x="287867" y="338667"/>
            <a:ext cx="4673600" cy="5878532"/>
          </a:xfrm>
          <a:prstGeom prst="rect">
            <a:avLst/>
          </a:prstGeom>
          <a:noFill/>
        </p:spPr>
        <p:txBody>
          <a:bodyPr wrap="square" rtlCol="0">
            <a:spAutoFit/>
          </a:bodyPr>
          <a:lstStyle/>
          <a:p>
            <a:r>
              <a:rPr lang="fr-FR" dirty="0" smtClean="0"/>
              <a:t>HORAIRES ET RENDEZ VOUS </a:t>
            </a:r>
          </a:p>
          <a:p>
            <a:endParaRPr lang="fr-FR" sz="1000" dirty="0" smtClean="0"/>
          </a:p>
          <a:p>
            <a:r>
              <a:rPr lang="fr-FR" sz="1000" b="1" u="sng" dirty="0" smtClean="0"/>
              <a:t>SAMEDI 8 JUILLET</a:t>
            </a:r>
            <a:r>
              <a:rPr lang="fr-FR" sz="1000" b="1" u="sng" dirty="0"/>
              <a:t> </a:t>
            </a:r>
            <a:endParaRPr lang="fr-FR" sz="1000" b="1" u="sng" dirty="0" smtClean="0"/>
          </a:p>
          <a:p>
            <a:endParaRPr lang="fr-FR" sz="1200" b="1" u="sng" dirty="0" smtClean="0"/>
          </a:p>
          <a:p>
            <a:r>
              <a:rPr lang="fr-FR" sz="1200" b="1" u="sng" dirty="0" smtClean="0"/>
              <a:t>1</a:t>
            </a:r>
            <a:r>
              <a:rPr lang="fr-FR" sz="1200" b="1" u="sng" baseline="30000" dirty="0" smtClean="0"/>
              <a:t>ère</a:t>
            </a:r>
            <a:r>
              <a:rPr lang="fr-FR" sz="1200" b="1" u="sng" dirty="0" smtClean="0"/>
              <a:t> manche :</a:t>
            </a:r>
          </a:p>
          <a:p>
            <a:r>
              <a:rPr lang="fr-FR" sz="1000" dirty="0" smtClean="0"/>
              <a:t>Rendez vous sur le secteur bleu des U15 pour le tirage au sort à 6H 30</a:t>
            </a:r>
          </a:p>
          <a:p>
            <a:r>
              <a:rPr lang="fr-FR" sz="1000" dirty="0" smtClean="0"/>
              <a:t>Et contrôle des licences, café de bienvenue.</a:t>
            </a:r>
          </a:p>
          <a:p>
            <a:r>
              <a:rPr lang="fr-FR" sz="1000" dirty="0"/>
              <a:t>Tirage </a:t>
            </a:r>
            <a:r>
              <a:rPr lang="fr-FR" sz="1000" dirty="0" smtClean="0"/>
              <a:t>au sort                   7H00</a:t>
            </a:r>
            <a:endParaRPr lang="fr-FR" sz="1000" dirty="0"/>
          </a:p>
          <a:p>
            <a:r>
              <a:rPr lang="fr-FR" sz="1000" dirty="0"/>
              <a:t>Début des contrôles          </a:t>
            </a:r>
            <a:r>
              <a:rPr lang="fr-FR" sz="1000" dirty="0" smtClean="0"/>
              <a:t>8H00</a:t>
            </a:r>
            <a:endParaRPr lang="fr-FR" sz="1000" dirty="0"/>
          </a:p>
          <a:p>
            <a:r>
              <a:rPr lang="fr-FR" sz="1000" dirty="0"/>
              <a:t>Amorçage                         </a:t>
            </a:r>
            <a:r>
              <a:rPr lang="fr-FR" sz="1000" dirty="0" smtClean="0"/>
              <a:t>8H50</a:t>
            </a:r>
            <a:endParaRPr lang="fr-FR" sz="1000" dirty="0"/>
          </a:p>
          <a:p>
            <a:r>
              <a:rPr lang="fr-FR" sz="1000" dirty="0"/>
              <a:t>Début de la manche          </a:t>
            </a:r>
            <a:r>
              <a:rPr lang="fr-FR" sz="1000" dirty="0" smtClean="0"/>
              <a:t>9H00</a:t>
            </a:r>
            <a:endParaRPr lang="fr-FR" sz="1000" dirty="0"/>
          </a:p>
          <a:p>
            <a:r>
              <a:rPr lang="fr-FR" sz="1000" dirty="0"/>
              <a:t>5 minutes                         </a:t>
            </a:r>
            <a:r>
              <a:rPr lang="fr-FR" sz="1000" dirty="0" smtClean="0"/>
              <a:t>11H55</a:t>
            </a:r>
            <a:endParaRPr lang="fr-FR" sz="1000" dirty="0"/>
          </a:p>
          <a:p>
            <a:r>
              <a:rPr lang="fr-FR" sz="1000" dirty="0"/>
              <a:t>Fin de la </a:t>
            </a:r>
            <a:r>
              <a:rPr lang="fr-FR" sz="1000" dirty="0" smtClean="0"/>
              <a:t>manche              12H00 </a:t>
            </a:r>
            <a:endParaRPr lang="fr-FR" sz="1000" dirty="0"/>
          </a:p>
          <a:p>
            <a:endParaRPr lang="fr-FR" sz="1000" dirty="0"/>
          </a:p>
          <a:p>
            <a:endParaRPr lang="fr-FR" sz="1000" dirty="0"/>
          </a:p>
          <a:p>
            <a:r>
              <a:rPr lang="fr-FR" sz="1200" b="1" u="sng" dirty="0" smtClean="0"/>
              <a:t>2</a:t>
            </a:r>
            <a:r>
              <a:rPr lang="fr-FR" sz="1200" b="1" u="sng" baseline="30000" dirty="0" smtClean="0"/>
              <a:t>ème</a:t>
            </a:r>
            <a:r>
              <a:rPr lang="fr-FR" sz="1200" b="1" u="sng" dirty="0" smtClean="0"/>
              <a:t> manche : SAMEDI 8 JUILLET </a:t>
            </a:r>
          </a:p>
          <a:p>
            <a:endParaRPr lang="fr-FR" sz="1000" b="1" u="sng" dirty="0"/>
          </a:p>
          <a:p>
            <a:endParaRPr lang="fr-FR" sz="1000" b="1" u="sng" dirty="0" smtClean="0"/>
          </a:p>
          <a:p>
            <a:r>
              <a:rPr lang="fr-FR" sz="1000" dirty="0" smtClean="0"/>
              <a:t>Début des contrôles          14h30</a:t>
            </a:r>
          </a:p>
          <a:p>
            <a:r>
              <a:rPr lang="fr-FR" sz="1000" dirty="0" smtClean="0"/>
              <a:t>Amorçage                         15H25</a:t>
            </a:r>
          </a:p>
          <a:p>
            <a:r>
              <a:rPr lang="fr-FR" sz="1000" dirty="0" smtClean="0"/>
              <a:t>Début de la manche          15H30</a:t>
            </a:r>
          </a:p>
          <a:p>
            <a:r>
              <a:rPr lang="fr-FR" sz="1000" dirty="0" smtClean="0"/>
              <a:t>5 minutes                         18H25</a:t>
            </a:r>
          </a:p>
          <a:p>
            <a:r>
              <a:rPr lang="fr-FR" sz="1000" dirty="0" smtClean="0"/>
              <a:t>Fin de la seconde manche 18H30 </a:t>
            </a:r>
          </a:p>
          <a:p>
            <a:endParaRPr lang="fr-FR" sz="1000" dirty="0"/>
          </a:p>
          <a:p>
            <a:endParaRPr lang="fr-FR" sz="1000" dirty="0" smtClean="0"/>
          </a:p>
          <a:p>
            <a:endParaRPr lang="fr-FR" sz="800" b="1" dirty="0"/>
          </a:p>
          <a:p>
            <a:r>
              <a:rPr lang="fr-FR" sz="1200" b="1" u="sng" dirty="0" smtClean="0"/>
              <a:t>3</a:t>
            </a:r>
            <a:r>
              <a:rPr lang="fr-FR" sz="1200" b="1" u="sng" baseline="30000" dirty="0" smtClean="0"/>
              <a:t>ème</a:t>
            </a:r>
            <a:r>
              <a:rPr lang="fr-FR" sz="1200" b="1" u="sng" dirty="0" smtClean="0"/>
              <a:t> manche :dimanche MATIN 9 JUILLET </a:t>
            </a:r>
          </a:p>
          <a:p>
            <a:endParaRPr lang="fr-FR" sz="1200" b="1" u="sng" dirty="0"/>
          </a:p>
          <a:p>
            <a:r>
              <a:rPr lang="fr-FR" sz="1000" dirty="0" smtClean="0"/>
              <a:t>Contrôles à                              8H00</a:t>
            </a:r>
          </a:p>
          <a:p>
            <a:r>
              <a:rPr lang="fr-FR" sz="1000" dirty="0" smtClean="0"/>
              <a:t>Amorçage                                8H50</a:t>
            </a:r>
          </a:p>
          <a:p>
            <a:r>
              <a:rPr lang="fr-FR" sz="1000" dirty="0" smtClean="0"/>
              <a:t>Début de la manche                 9H00</a:t>
            </a:r>
          </a:p>
          <a:p>
            <a:r>
              <a:rPr lang="fr-FR" sz="1000" dirty="0" smtClean="0"/>
              <a:t>5 minutes                                11H55</a:t>
            </a:r>
          </a:p>
          <a:p>
            <a:r>
              <a:rPr lang="fr-FR" sz="1000" dirty="0" smtClean="0"/>
              <a:t>Fin de la manche et du championnat 12H00  </a:t>
            </a:r>
          </a:p>
          <a:p>
            <a:r>
              <a:rPr lang="fr-FR" sz="1000" dirty="0" smtClean="0"/>
              <a:t>Repas convivial pour tous le monde et remise des prix pendant ce repas.</a:t>
            </a:r>
          </a:p>
          <a:p>
            <a:r>
              <a:rPr lang="fr-FR" sz="1000" dirty="0" smtClean="0"/>
              <a:t>Appelez pour réserver votre repas </a:t>
            </a:r>
          </a:p>
          <a:p>
            <a:endParaRPr lang="fr-FR" sz="1000" dirty="0" smtClean="0"/>
          </a:p>
        </p:txBody>
      </p:sp>
      <p:sp>
        <p:nvSpPr>
          <p:cNvPr id="5" name="ZoneTexte 4"/>
          <p:cNvSpPr txBox="1"/>
          <p:nvPr/>
        </p:nvSpPr>
        <p:spPr>
          <a:xfrm>
            <a:off x="287867" y="6186422"/>
            <a:ext cx="8703733" cy="369332"/>
          </a:xfrm>
          <a:prstGeom prst="rect">
            <a:avLst/>
          </a:prstGeom>
          <a:noFill/>
        </p:spPr>
        <p:txBody>
          <a:bodyPr wrap="square" rtlCol="0">
            <a:spAutoFit/>
          </a:bodyPr>
          <a:lstStyle/>
          <a:p>
            <a:r>
              <a:rPr lang="fr-FR" dirty="0" smtClean="0"/>
              <a:t>EN CAS DE </a:t>
            </a:r>
            <a:r>
              <a:rPr lang="fr-FR" dirty="0" smtClean="0">
                <a:solidFill>
                  <a:schemeClr val="accent6">
                    <a:lumMod val="60000"/>
                    <a:lumOff val="40000"/>
                  </a:schemeClr>
                </a:solidFill>
              </a:rPr>
              <a:t>RETARD</a:t>
            </a:r>
            <a:r>
              <a:rPr lang="fr-FR" dirty="0" smtClean="0"/>
              <a:t> OU PANNE CONTACTEZ JP LEBOIS 06 68 15 31 04</a:t>
            </a:r>
          </a:p>
        </p:txBody>
      </p:sp>
      <p:sp>
        <p:nvSpPr>
          <p:cNvPr id="3" name="ZoneTexte 2"/>
          <p:cNvSpPr txBox="1"/>
          <p:nvPr/>
        </p:nvSpPr>
        <p:spPr>
          <a:xfrm>
            <a:off x="4597400" y="1778000"/>
            <a:ext cx="4061140" cy="369332"/>
          </a:xfrm>
          <a:prstGeom prst="rect">
            <a:avLst/>
          </a:prstGeom>
          <a:noFill/>
          <a:ln>
            <a:solidFill>
              <a:schemeClr val="tx2">
                <a:lumMod val="50000"/>
                <a:lumOff val="50000"/>
              </a:schemeClr>
            </a:solidFill>
          </a:ln>
        </p:spPr>
        <p:txBody>
          <a:bodyPr wrap="none" rtlCol="0">
            <a:spAutoFit/>
          </a:bodyPr>
          <a:lstStyle/>
          <a:p>
            <a:r>
              <a:rPr lang="fr-FR" dirty="0" smtClean="0">
                <a:solidFill>
                  <a:schemeClr val="tx2">
                    <a:lumMod val="75000"/>
                    <a:lumOff val="25000"/>
                  </a:schemeClr>
                </a:solidFill>
              </a:rPr>
              <a:t>U15 1SECTEUR DE    7 PECHEURS</a:t>
            </a:r>
            <a:endParaRPr lang="fr-FR" dirty="0">
              <a:solidFill>
                <a:schemeClr val="tx2">
                  <a:lumMod val="75000"/>
                  <a:lumOff val="25000"/>
                </a:schemeClr>
              </a:solidFill>
            </a:endParaRPr>
          </a:p>
        </p:txBody>
      </p:sp>
      <p:sp>
        <p:nvSpPr>
          <p:cNvPr id="10" name="ZoneTexte 9"/>
          <p:cNvSpPr txBox="1"/>
          <p:nvPr/>
        </p:nvSpPr>
        <p:spPr>
          <a:xfrm>
            <a:off x="4508500" y="2882900"/>
            <a:ext cx="4210257" cy="369332"/>
          </a:xfrm>
          <a:prstGeom prst="rect">
            <a:avLst/>
          </a:prstGeom>
          <a:noFill/>
          <a:ln>
            <a:solidFill>
              <a:srgbClr val="FF0000"/>
            </a:solidFill>
          </a:ln>
        </p:spPr>
        <p:txBody>
          <a:bodyPr wrap="none" rtlCol="0">
            <a:spAutoFit/>
          </a:bodyPr>
          <a:lstStyle/>
          <a:p>
            <a:r>
              <a:rPr lang="fr-FR" dirty="0" smtClean="0">
                <a:solidFill>
                  <a:srgbClr val="FF0000"/>
                </a:solidFill>
              </a:rPr>
              <a:t>U20 2 SECTEURS DE 10 PECHEURS</a:t>
            </a:r>
          </a:p>
        </p:txBody>
      </p:sp>
      <p:sp>
        <p:nvSpPr>
          <p:cNvPr id="11" name="ZoneTexte 10"/>
          <p:cNvSpPr txBox="1"/>
          <p:nvPr/>
        </p:nvSpPr>
        <p:spPr>
          <a:xfrm>
            <a:off x="4508500" y="4050268"/>
            <a:ext cx="4065987" cy="369332"/>
          </a:xfrm>
          <a:prstGeom prst="rect">
            <a:avLst/>
          </a:prstGeom>
          <a:solidFill>
            <a:srgbClr val="FFFF00"/>
          </a:solidFill>
          <a:ln>
            <a:solidFill>
              <a:srgbClr val="FFFF00"/>
            </a:solidFill>
          </a:ln>
        </p:spPr>
        <p:txBody>
          <a:bodyPr wrap="none" rtlCol="0">
            <a:spAutoFit/>
          </a:bodyPr>
          <a:lstStyle/>
          <a:p>
            <a:r>
              <a:rPr lang="fr-FR" dirty="0" smtClean="0"/>
              <a:t>U25 2 SECTEURS DE 6 PECHEURS</a:t>
            </a:r>
            <a:endParaRPr lang="fr-FR" dirty="0"/>
          </a:p>
        </p:txBody>
      </p:sp>
    </p:spTree>
    <p:extLst>
      <p:ext uri="{BB962C8B-B14F-4D97-AF65-F5344CB8AC3E}">
        <p14:creationId xmlns:p14="http://schemas.microsoft.com/office/powerpoint/2010/main" val="3596123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noFill/>
          <a:ln>
            <a:solidFill>
              <a:srgbClr val="FFFFFF"/>
            </a:solidFill>
          </a:ln>
        </p:spPr>
        <p:txBody>
          <a:bodyPr/>
          <a:lstStyle/>
          <a:p>
            <a:r>
              <a:rPr lang="fr-FR" sz="2800" dirty="0" smtClean="0">
                <a:solidFill>
                  <a:srgbClr val="000000"/>
                </a:solidFill>
              </a:rPr>
              <a:t>Buvette sur place </a:t>
            </a:r>
            <a:br>
              <a:rPr lang="fr-FR" sz="2800" dirty="0" smtClean="0">
                <a:solidFill>
                  <a:srgbClr val="000000"/>
                </a:solidFill>
              </a:rPr>
            </a:br>
            <a:r>
              <a:rPr lang="fr-FR" sz="2800" dirty="0" smtClean="0">
                <a:solidFill>
                  <a:srgbClr val="000000"/>
                </a:solidFill>
              </a:rPr>
              <a:t>samedi dimanche </a:t>
            </a:r>
            <a:br>
              <a:rPr lang="fr-FR" sz="2800" dirty="0" smtClean="0">
                <a:solidFill>
                  <a:srgbClr val="000000"/>
                </a:solidFill>
              </a:rPr>
            </a:br>
            <a:r>
              <a:rPr lang="fr-FR" sz="2800" dirty="0" smtClean="0">
                <a:solidFill>
                  <a:srgbClr val="000000"/>
                </a:solidFill>
              </a:rPr>
              <a:t>sandwichs boissons café</a:t>
            </a:r>
            <a:endParaRPr lang="fr-FR" sz="2800" dirty="0">
              <a:solidFill>
                <a:srgbClr val="000000"/>
              </a:solidFill>
            </a:endParaRPr>
          </a:p>
        </p:txBody>
      </p:sp>
      <p:cxnSp>
        <p:nvCxnSpPr>
          <p:cNvPr id="11" name="Connecteur droit 10"/>
          <p:cNvCxnSpPr/>
          <p:nvPr/>
        </p:nvCxnSpPr>
        <p:spPr>
          <a:xfrm>
            <a:off x="0" y="3572933"/>
            <a:ext cx="9144000" cy="0"/>
          </a:xfrm>
          <a:prstGeom prst="line">
            <a:avLst/>
          </a:prstGeom>
          <a:ln w="76200" cmpd="sng">
            <a:solidFill>
              <a:srgbClr val="FFFFFF"/>
            </a:solidFill>
          </a:ln>
        </p:spPr>
        <p:style>
          <a:lnRef idx="2">
            <a:schemeClr val="accent1"/>
          </a:lnRef>
          <a:fillRef idx="0">
            <a:schemeClr val="accent1"/>
          </a:fillRef>
          <a:effectRef idx="1">
            <a:schemeClr val="accent1"/>
          </a:effectRef>
          <a:fontRef idx="minor">
            <a:schemeClr val="tx1"/>
          </a:fontRef>
        </p:style>
      </p:cxnSp>
      <p:pic>
        <p:nvPicPr>
          <p:cNvPr id="5" name="Image 4"/>
          <p:cNvPicPr>
            <a:picLocks noChangeAspect="1"/>
          </p:cNvPicPr>
          <p:nvPr/>
        </p:nvPicPr>
        <p:blipFill>
          <a:blip r:embed="rId2"/>
          <a:stretch>
            <a:fillRect/>
          </a:stretch>
        </p:blipFill>
        <p:spPr>
          <a:xfrm>
            <a:off x="304800" y="1667934"/>
            <a:ext cx="3289300" cy="2463800"/>
          </a:xfrm>
          <a:prstGeom prst="rect">
            <a:avLst/>
          </a:prstGeom>
          <a:ln w="76200" cmpd="sng">
            <a:solidFill>
              <a:srgbClr val="FFFFFF"/>
            </a:solidFill>
          </a:ln>
        </p:spPr>
      </p:pic>
      <p:sp>
        <p:nvSpPr>
          <p:cNvPr id="6" name="ZoneTexte 5"/>
          <p:cNvSpPr txBox="1"/>
          <p:nvPr/>
        </p:nvSpPr>
        <p:spPr>
          <a:xfrm>
            <a:off x="304800" y="4368800"/>
            <a:ext cx="8602133" cy="2308324"/>
          </a:xfrm>
          <a:prstGeom prst="rect">
            <a:avLst/>
          </a:prstGeom>
          <a:noFill/>
          <a:ln>
            <a:solidFill>
              <a:schemeClr val="tx1"/>
            </a:solidFill>
          </a:ln>
        </p:spPr>
        <p:txBody>
          <a:bodyPr wrap="square" rtlCol="0">
            <a:spAutoFit/>
          </a:bodyPr>
          <a:lstStyle/>
          <a:p>
            <a:pPr algn="ctr"/>
            <a:r>
              <a:rPr lang="fr-FR" dirty="0" smtClean="0">
                <a:solidFill>
                  <a:srgbClr val="000000"/>
                </a:solidFill>
              </a:rPr>
              <a:t>Commandez vos esches chez vos détaillants </a:t>
            </a:r>
          </a:p>
          <a:p>
            <a:pPr algn="ctr"/>
            <a:endParaRPr lang="fr-FR" dirty="0">
              <a:solidFill>
                <a:srgbClr val="000000"/>
              </a:solidFill>
            </a:endParaRPr>
          </a:p>
          <a:p>
            <a:pPr algn="ctr"/>
            <a:r>
              <a:rPr lang="fr-FR" dirty="0" smtClean="0">
                <a:solidFill>
                  <a:srgbClr val="000000"/>
                </a:solidFill>
              </a:rPr>
              <a:t>Carlos esches (sur place) : 0620841569</a:t>
            </a:r>
          </a:p>
          <a:p>
            <a:pPr algn="ctr"/>
            <a:r>
              <a:rPr lang="fr-FR" dirty="0" smtClean="0">
                <a:solidFill>
                  <a:srgbClr val="000000"/>
                </a:solidFill>
              </a:rPr>
              <a:t>Euro pêche </a:t>
            </a:r>
            <a:r>
              <a:rPr lang="fr-FR" dirty="0">
                <a:solidFill>
                  <a:srgbClr val="000000"/>
                </a:solidFill>
              </a:rPr>
              <a:t>L</a:t>
            </a:r>
            <a:r>
              <a:rPr lang="fr-FR" dirty="0" smtClean="0">
                <a:solidFill>
                  <a:srgbClr val="000000"/>
                </a:solidFill>
              </a:rPr>
              <a:t>ibourne : </a:t>
            </a:r>
            <a:r>
              <a:rPr lang="is-IS" dirty="0">
                <a:solidFill>
                  <a:srgbClr val="000000"/>
                </a:solidFill>
              </a:rPr>
              <a:t>05 57 23 29 </a:t>
            </a:r>
            <a:r>
              <a:rPr lang="is-IS" dirty="0" smtClean="0">
                <a:solidFill>
                  <a:srgbClr val="000000"/>
                </a:solidFill>
              </a:rPr>
              <a:t>85</a:t>
            </a:r>
          </a:p>
          <a:p>
            <a:pPr algn="ctr"/>
            <a:r>
              <a:rPr lang="fr-FR" dirty="0" smtClean="0">
                <a:solidFill>
                  <a:srgbClr val="000000"/>
                </a:solidFill>
              </a:rPr>
              <a:t>C</a:t>
            </a:r>
            <a:r>
              <a:rPr lang="is-IS" dirty="0" smtClean="0">
                <a:solidFill>
                  <a:srgbClr val="000000"/>
                </a:solidFill>
              </a:rPr>
              <a:t>hasse peche diffusion montpon : </a:t>
            </a:r>
            <a:r>
              <a:rPr lang="is-IS" dirty="0">
                <a:solidFill>
                  <a:srgbClr val="000000"/>
                </a:solidFill>
              </a:rPr>
              <a:t>09 80 76 18 </a:t>
            </a:r>
            <a:r>
              <a:rPr lang="is-IS" dirty="0" smtClean="0">
                <a:solidFill>
                  <a:srgbClr val="000000"/>
                </a:solidFill>
              </a:rPr>
              <a:t>10</a:t>
            </a:r>
          </a:p>
          <a:p>
            <a:pPr algn="ctr"/>
            <a:r>
              <a:rPr lang="fr-FR" dirty="0" smtClean="0">
                <a:solidFill>
                  <a:srgbClr val="000000"/>
                </a:solidFill>
              </a:rPr>
              <a:t>R</a:t>
            </a:r>
            <a:r>
              <a:rPr lang="is-IS" dirty="0" smtClean="0">
                <a:solidFill>
                  <a:srgbClr val="000000"/>
                </a:solidFill>
              </a:rPr>
              <a:t>oumaillac pêche Mérignac : </a:t>
            </a:r>
            <a:r>
              <a:rPr lang="is-IS" dirty="0">
                <a:solidFill>
                  <a:srgbClr val="000000"/>
                </a:solidFill>
              </a:rPr>
              <a:t>05 56 47 64 </a:t>
            </a:r>
            <a:r>
              <a:rPr lang="is-IS" dirty="0" smtClean="0">
                <a:solidFill>
                  <a:srgbClr val="000000"/>
                </a:solidFill>
              </a:rPr>
              <a:t>09</a:t>
            </a:r>
          </a:p>
          <a:p>
            <a:pPr algn="ctr"/>
            <a:r>
              <a:rPr lang="fr-FR" dirty="0" smtClean="0">
                <a:solidFill>
                  <a:srgbClr val="000000"/>
                </a:solidFill>
              </a:rPr>
              <a:t>P</a:t>
            </a:r>
            <a:r>
              <a:rPr lang="is-IS" dirty="0" smtClean="0">
                <a:solidFill>
                  <a:srgbClr val="000000"/>
                </a:solidFill>
              </a:rPr>
              <a:t>acific pêche artigues : </a:t>
            </a:r>
            <a:r>
              <a:rPr lang="is-IS" dirty="0">
                <a:solidFill>
                  <a:srgbClr val="000000"/>
                </a:solidFill>
              </a:rPr>
              <a:t>05 56 74 77 </a:t>
            </a:r>
            <a:r>
              <a:rPr lang="is-IS" dirty="0" smtClean="0">
                <a:solidFill>
                  <a:srgbClr val="000000"/>
                </a:solidFill>
              </a:rPr>
              <a:t>88</a:t>
            </a:r>
          </a:p>
          <a:p>
            <a:pPr algn="ctr"/>
            <a:endParaRPr lang="fr-FR" dirty="0">
              <a:solidFill>
                <a:srgbClr val="000000"/>
              </a:solidFill>
            </a:endParaRPr>
          </a:p>
        </p:txBody>
      </p:sp>
      <p:sp>
        <p:nvSpPr>
          <p:cNvPr id="3" name="ZoneTexte 2"/>
          <p:cNvSpPr txBox="1"/>
          <p:nvPr/>
        </p:nvSpPr>
        <p:spPr>
          <a:xfrm>
            <a:off x="5067300" y="1667934"/>
            <a:ext cx="3340100" cy="2585323"/>
          </a:xfrm>
          <a:prstGeom prst="rect">
            <a:avLst/>
          </a:prstGeom>
          <a:solidFill>
            <a:srgbClr val="FF0000"/>
          </a:solidFill>
        </p:spPr>
        <p:txBody>
          <a:bodyPr wrap="square" rtlCol="0">
            <a:spAutoFit/>
          </a:bodyPr>
          <a:lstStyle/>
          <a:p>
            <a:pPr algn="ctr"/>
            <a:r>
              <a:rPr lang="fr-FR" dirty="0" smtClean="0"/>
              <a:t>REPAS ORGANISE </a:t>
            </a:r>
          </a:p>
          <a:p>
            <a:pPr algn="ctr"/>
            <a:r>
              <a:rPr lang="fr-FR" dirty="0" smtClean="0"/>
              <a:t>DIMANCHE MIDI APRES LE CHAMPIONNAT </a:t>
            </a:r>
          </a:p>
          <a:p>
            <a:pPr algn="ctr"/>
            <a:r>
              <a:rPr lang="fr-FR" dirty="0" smtClean="0"/>
              <a:t>12 EUROS ENTREE PLAT DESSERT BOISSONS</a:t>
            </a:r>
          </a:p>
          <a:p>
            <a:pPr algn="ctr"/>
            <a:r>
              <a:rPr lang="fr-FR" dirty="0" smtClean="0"/>
              <a:t>A RESERVER AU :</a:t>
            </a:r>
          </a:p>
          <a:p>
            <a:pPr algn="ctr"/>
            <a:r>
              <a:rPr lang="fr-FR" dirty="0" smtClean="0"/>
              <a:t> 06 68 15 31 04</a:t>
            </a:r>
          </a:p>
          <a:p>
            <a:pPr algn="ctr"/>
            <a:r>
              <a:rPr lang="fr-FR" dirty="0"/>
              <a:t>	</a:t>
            </a:r>
            <a:r>
              <a:rPr lang="fr-FR" dirty="0" smtClean="0"/>
              <a:t>AVANT LE 6 JUILLET MERCI </a:t>
            </a:r>
            <a:endParaRPr lang="fr-FR" dirty="0"/>
          </a:p>
        </p:txBody>
      </p:sp>
    </p:spTree>
    <p:extLst>
      <p:ext uri="{BB962C8B-B14F-4D97-AF65-F5344CB8AC3E}">
        <p14:creationId xmlns:p14="http://schemas.microsoft.com/office/powerpoint/2010/main" val="4093970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50900" y="546100"/>
            <a:ext cx="7683451" cy="3693319"/>
          </a:xfrm>
          <a:prstGeom prst="rect">
            <a:avLst/>
          </a:prstGeom>
          <a:noFill/>
        </p:spPr>
        <p:txBody>
          <a:bodyPr wrap="none" rtlCol="0">
            <a:spAutoFit/>
          </a:bodyPr>
          <a:lstStyle/>
          <a:p>
            <a:r>
              <a:rPr lang="fr-FR" dirty="0" smtClean="0"/>
              <a:t>Les manches auront lieu le samedi matin, le samedi après midi</a:t>
            </a:r>
          </a:p>
          <a:p>
            <a:r>
              <a:rPr lang="fr-FR" dirty="0" smtClean="0"/>
              <a:t>Et le dimanche matin.</a:t>
            </a:r>
          </a:p>
          <a:p>
            <a:endParaRPr lang="fr-FR" dirty="0"/>
          </a:p>
          <a:p>
            <a:r>
              <a:rPr lang="fr-FR" dirty="0" smtClean="0"/>
              <a:t>A l’issue de ces manches et pour la remise des prix, est organisé</a:t>
            </a:r>
          </a:p>
          <a:p>
            <a:r>
              <a:rPr lang="fr-FR" dirty="0" smtClean="0"/>
              <a:t>Un repas entrée, plat, dessert, boissons. </a:t>
            </a:r>
          </a:p>
          <a:p>
            <a:endParaRPr lang="fr-FR" dirty="0"/>
          </a:p>
          <a:p>
            <a:r>
              <a:rPr lang="fr-FR" dirty="0" smtClean="0"/>
              <a:t>Afin de passer un moment convivial et avec tous les enfants nous </a:t>
            </a:r>
          </a:p>
          <a:p>
            <a:r>
              <a:rPr lang="fr-FR" dirty="0" smtClean="0"/>
              <a:t>Vous demandons de réserver vos repas à l’avance.</a:t>
            </a:r>
          </a:p>
          <a:p>
            <a:endParaRPr lang="fr-FR" dirty="0"/>
          </a:p>
          <a:p>
            <a:r>
              <a:rPr lang="fr-FR" dirty="0" smtClean="0"/>
              <a:t>Nous terminerons vers 15H30 ce qui vous permettra de reprendre </a:t>
            </a:r>
          </a:p>
          <a:p>
            <a:r>
              <a:rPr lang="fr-FR" dirty="0" smtClean="0"/>
              <a:t>La route tranquillement.</a:t>
            </a:r>
          </a:p>
          <a:p>
            <a:endParaRPr lang="fr-FR" dirty="0"/>
          </a:p>
          <a:p>
            <a:r>
              <a:rPr lang="fr-FR" dirty="0" smtClean="0"/>
              <a:t>Prix du repas 12 euros par personne</a:t>
            </a:r>
            <a:endParaRPr lang="fr-FR" dirty="0"/>
          </a:p>
        </p:txBody>
      </p:sp>
    </p:spTree>
    <p:extLst>
      <p:ext uri="{BB962C8B-B14F-4D97-AF65-F5344CB8AC3E}">
        <p14:creationId xmlns:p14="http://schemas.microsoft.com/office/powerpoint/2010/main" val="3612742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512232" y="622299"/>
            <a:ext cx="1883833" cy="1883833"/>
          </a:xfrm>
          <a:prstGeom prst="rect">
            <a:avLst/>
          </a:prstGeom>
        </p:spPr>
      </p:pic>
      <p:sp>
        <p:nvSpPr>
          <p:cNvPr id="5" name="ZoneTexte 4"/>
          <p:cNvSpPr txBox="1"/>
          <p:nvPr/>
        </p:nvSpPr>
        <p:spPr>
          <a:xfrm>
            <a:off x="2302933" y="622300"/>
            <a:ext cx="4494379" cy="461665"/>
          </a:xfrm>
          <a:prstGeom prst="rect">
            <a:avLst/>
          </a:prstGeom>
          <a:noFill/>
        </p:spPr>
        <p:txBody>
          <a:bodyPr wrap="square" rtlCol="0">
            <a:spAutoFit/>
          </a:bodyPr>
          <a:lstStyle/>
          <a:p>
            <a:pPr algn="ctr"/>
            <a:r>
              <a:rPr lang="fr-FR" sz="2400" b="1" dirty="0" smtClean="0">
                <a:latin typeface="Apple Chancery"/>
                <a:cs typeface="Apple Chancery"/>
              </a:rPr>
              <a:t>Le mot du président </a:t>
            </a:r>
            <a:endParaRPr lang="fr-FR" sz="2400" b="1" dirty="0">
              <a:latin typeface="Apple Chancery"/>
              <a:cs typeface="Apple Chancery"/>
            </a:endParaRPr>
          </a:p>
        </p:txBody>
      </p:sp>
      <p:sp>
        <p:nvSpPr>
          <p:cNvPr id="6" name="ZoneTexte 5"/>
          <p:cNvSpPr txBox="1"/>
          <p:nvPr/>
        </p:nvSpPr>
        <p:spPr>
          <a:xfrm>
            <a:off x="367302" y="2556932"/>
            <a:ext cx="2235200" cy="369332"/>
          </a:xfrm>
          <a:prstGeom prst="rect">
            <a:avLst/>
          </a:prstGeom>
          <a:noFill/>
        </p:spPr>
        <p:txBody>
          <a:bodyPr wrap="square" rtlCol="0">
            <a:spAutoFit/>
          </a:bodyPr>
          <a:lstStyle/>
          <a:p>
            <a:pPr algn="ctr"/>
            <a:r>
              <a:rPr lang="fr-FR" b="1" dirty="0" smtClean="0">
                <a:latin typeface="Apple Chancery"/>
                <a:cs typeface="Apple Chancery"/>
              </a:rPr>
              <a:t>Jean Paul LEBOIS</a:t>
            </a:r>
            <a:endParaRPr lang="fr-FR" b="1" dirty="0">
              <a:latin typeface="Apple Chancery"/>
              <a:cs typeface="Apple Chancery"/>
            </a:endParaRPr>
          </a:p>
        </p:txBody>
      </p:sp>
      <p:pic>
        <p:nvPicPr>
          <p:cNvPr id="7" name="Image 6"/>
          <p:cNvPicPr>
            <a:picLocks noChangeAspect="1"/>
          </p:cNvPicPr>
          <p:nvPr/>
        </p:nvPicPr>
        <p:blipFill>
          <a:blip r:embed="rId3"/>
          <a:stretch>
            <a:fillRect/>
          </a:stretch>
        </p:blipFill>
        <p:spPr>
          <a:xfrm>
            <a:off x="6949712" y="399377"/>
            <a:ext cx="956027" cy="926611"/>
          </a:xfrm>
          <a:prstGeom prst="rect">
            <a:avLst/>
          </a:prstGeom>
        </p:spPr>
      </p:pic>
      <p:pic>
        <p:nvPicPr>
          <p:cNvPr id="8" name="Image 7"/>
          <p:cNvPicPr>
            <a:picLocks noChangeAspect="1"/>
          </p:cNvPicPr>
          <p:nvPr/>
        </p:nvPicPr>
        <p:blipFill>
          <a:blip r:embed="rId4"/>
          <a:stretch>
            <a:fillRect/>
          </a:stretch>
        </p:blipFill>
        <p:spPr>
          <a:xfrm>
            <a:off x="7993218" y="399377"/>
            <a:ext cx="740641" cy="926611"/>
          </a:xfrm>
          <a:prstGeom prst="rect">
            <a:avLst/>
          </a:prstGeom>
        </p:spPr>
      </p:pic>
      <p:pic>
        <p:nvPicPr>
          <p:cNvPr id="9" name="Image 8" descr="dav convours abzac 2017.jpg"/>
          <p:cNvPicPr>
            <a:picLocks noChangeAspect="1"/>
          </p:cNvPicPr>
          <p:nvPr/>
        </p:nvPicPr>
        <p:blipFill rotWithShape="1">
          <a:blip r:embed="rId5" cstate="email">
            <a:extLst>
              <a:ext uri="{28A0092B-C50C-407E-A947-70E740481C1C}">
                <a14:useLocalDpi xmlns:a14="http://schemas.microsoft.com/office/drawing/2010/main" val="0"/>
              </a:ext>
            </a:extLst>
          </a:blip>
          <a:srcRect l="28267" t="5206" r="27966"/>
          <a:stretch/>
        </p:blipFill>
        <p:spPr>
          <a:xfrm>
            <a:off x="512232" y="5317066"/>
            <a:ext cx="972670" cy="1402265"/>
          </a:xfrm>
          <a:prstGeom prst="rect">
            <a:avLst/>
          </a:prstGeom>
        </p:spPr>
      </p:pic>
      <p:sp>
        <p:nvSpPr>
          <p:cNvPr id="10" name="ZoneTexte 9"/>
          <p:cNvSpPr txBox="1"/>
          <p:nvPr/>
        </p:nvSpPr>
        <p:spPr>
          <a:xfrm>
            <a:off x="2487168" y="1325988"/>
            <a:ext cx="6246691" cy="4401205"/>
          </a:xfrm>
          <a:prstGeom prst="rect">
            <a:avLst/>
          </a:prstGeom>
          <a:noFill/>
        </p:spPr>
        <p:txBody>
          <a:bodyPr wrap="square" rtlCol="0">
            <a:spAutoFit/>
          </a:bodyPr>
          <a:lstStyle/>
          <a:p>
            <a:pPr algn="just"/>
            <a:r>
              <a:rPr lang="fr-FR" sz="1400" dirty="0" smtClean="0"/>
              <a:t>C’est avec grand plaisir que nous accueillons l’édition 2017 de la deuxième division L du championnat des jeunes. Nous avons choisi de vous accueillir sur le plan d’eau de LABLANCHE à AMBARES. Initialement ce n’était pas le choix que nous avions fait. La manifestation qui était organisée dimanche sur ce plan d’eau a démontré que la pêche y serais très compliquée. C’est pourquoi nous avons opté dès lundi pour le plan d’eau de LABLANCHE. Le potentiel piscicole de ce plan d’eau devrait </a:t>
            </a:r>
            <a:r>
              <a:rPr lang="fr-FR" sz="1400" dirty="0"/>
              <a:t>v</a:t>
            </a:r>
            <a:r>
              <a:rPr lang="fr-FR" sz="1400" dirty="0" smtClean="0"/>
              <a:t>ous apporter quelques surprises sympathiques lors de ce championnat. La proximité de LABLANCHE et de MONTSOURIS ne modifieront pas le choix des gîtes. L’accessibilité de ce parcours est soumis à ouverture. Pour les entraînements il faudra donc prévoir les chariots. Le jour de la compétition nous ouvrirons les accès chaque pêcheur aura la voiture derrière lui. N’hésitez pas à nous contacter pour tous renseignements que vous pourriez avoir besoin et, à signaler votre présence nous vous rendrons visite. </a:t>
            </a:r>
          </a:p>
          <a:p>
            <a:pPr algn="just"/>
            <a:r>
              <a:rPr lang="fr-FR" sz="1400" dirty="0" smtClean="0"/>
              <a:t>L’intendance sera assurée par L’hameçon du Langonnais, Ils nous ont déjà montré leur savoir faire nul doute que ce championnat sera une réussite et que la convivialité sera au rendez-vous.</a:t>
            </a:r>
          </a:p>
          <a:p>
            <a:pPr algn="just"/>
            <a:r>
              <a:rPr lang="fr-FR" sz="1400" dirty="0" smtClean="0"/>
              <a:t>L’ensemble de mes collègues de la commission eau douce 33 se joignent à moi pour vous souhaiter un excellent championnat. </a:t>
            </a:r>
          </a:p>
          <a:p>
            <a:pPr algn="just"/>
            <a:r>
              <a:rPr lang="fr-FR" sz="1400" dirty="0"/>
              <a:t> </a:t>
            </a:r>
            <a:r>
              <a:rPr lang="fr-FR" sz="1400" dirty="0" smtClean="0"/>
              <a:t>                                                                                        Jean-Paul</a:t>
            </a:r>
          </a:p>
        </p:txBody>
      </p:sp>
      <p:sp>
        <p:nvSpPr>
          <p:cNvPr id="11" name="ZoneTexte 10"/>
          <p:cNvSpPr txBox="1"/>
          <p:nvPr/>
        </p:nvSpPr>
        <p:spPr>
          <a:xfrm>
            <a:off x="1484902" y="6165333"/>
            <a:ext cx="6925733" cy="553998"/>
          </a:xfrm>
          <a:prstGeom prst="rect">
            <a:avLst/>
          </a:prstGeom>
          <a:noFill/>
        </p:spPr>
        <p:txBody>
          <a:bodyPr wrap="square" rtlCol="0">
            <a:spAutoFit/>
          </a:bodyPr>
          <a:lstStyle/>
          <a:p>
            <a:r>
              <a:rPr lang="fr-FR" sz="1000" b="1" dirty="0" smtClean="0"/>
              <a:t>Responsable des championnats </a:t>
            </a:r>
            <a:r>
              <a:rPr lang="fr-FR" sz="1000" b="1" dirty="0"/>
              <a:t>D</a:t>
            </a:r>
            <a:r>
              <a:rPr lang="fr-FR" sz="1000" b="1" dirty="0" smtClean="0"/>
              <a:t>avid Monsigny</a:t>
            </a:r>
          </a:p>
          <a:p>
            <a:r>
              <a:rPr lang="fr-FR" sz="1000" b="1" dirty="0" smtClean="0"/>
              <a:t>Me contacter par mail pour inscription ou pour toutes informations</a:t>
            </a:r>
          </a:p>
          <a:p>
            <a:r>
              <a:rPr lang="fr-FR" sz="1000" b="1" dirty="0" smtClean="0"/>
              <a:t>champced33@gmail.com</a:t>
            </a:r>
            <a:endParaRPr lang="fr-FR" sz="1000" b="1" dirty="0"/>
          </a:p>
        </p:txBody>
      </p:sp>
      <p:pic>
        <p:nvPicPr>
          <p:cNvPr id="14" name="Image 13"/>
          <p:cNvPicPr>
            <a:picLocks noChangeAspect="1"/>
          </p:cNvPicPr>
          <p:nvPr/>
        </p:nvPicPr>
        <p:blipFill>
          <a:blip r:embed="rId6"/>
          <a:stretch>
            <a:fillRect/>
          </a:stretch>
        </p:blipFill>
        <p:spPr>
          <a:xfrm>
            <a:off x="5833534" y="5754131"/>
            <a:ext cx="1295400" cy="965200"/>
          </a:xfrm>
          <a:prstGeom prst="rect">
            <a:avLst/>
          </a:prstGeom>
        </p:spPr>
      </p:pic>
      <p:pic>
        <p:nvPicPr>
          <p:cNvPr id="15" name="Image 14"/>
          <p:cNvPicPr>
            <a:picLocks noChangeAspect="1"/>
          </p:cNvPicPr>
          <p:nvPr/>
        </p:nvPicPr>
        <p:blipFill>
          <a:blip r:embed="rId7"/>
          <a:stretch>
            <a:fillRect/>
          </a:stretch>
        </p:blipFill>
        <p:spPr>
          <a:xfrm>
            <a:off x="7128934" y="5754131"/>
            <a:ext cx="1604926" cy="965200"/>
          </a:xfrm>
          <a:prstGeom prst="rect">
            <a:avLst/>
          </a:prstGeom>
        </p:spPr>
      </p:pic>
    </p:spTree>
    <p:extLst>
      <p:ext uri="{BB962C8B-B14F-4D97-AF65-F5344CB8AC3E}">
        <p14:creationId xmlns:p14="http://schemas.microsoft.com/office/powerpoint/2010/main" val="8692532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is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Brise.thmx</Template>
  <TotalTime>2139</TotalTime>
  <Words>1128</Words>
  <Application>Microsoft Office PowerPoint</Application>
  <PresentationFormat>Affichage à l'écran (4:3)</PresentationFormat>
  <Paragraphs>210</Paragraphs>
  <Slides>8</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8</vt:i4>
      </vt:variant>
    </vt:vector>
  </HeadingPairs>
  <TitlesOfParts>
    <vt:vector size="16" baseType="lpstr">
      <vt:lpstr>Adobe Hebrew</vt:lpstr>
      <vt:lpstr>Apple Chancery</vt:lpstr>
      <vt:lpstr>Arial</vt:lpstr>
      <vt:lpstr>Calibri</vt:lpstr>
      <vt:lpstr>News Gothic MT</vt:lpstr>
      <vt:lpstr>Times New Roman</vt:lpstr>
      <vt:lpstr>Wingdings 2</vt:lpstr>
      <vt:lpstr>Brise</vt:lpstr>
      <vt:lpstr> 8 et  9 juillet 2017</vt:lpstr>
      <vt:lpstr>Présentation PowerPoint</vt:lpstr>
      <vt:lpstr>Présentation PowerPoint</vt:lpstr>
      <vt:lpstr>Présentation PowerPoint</vt:lpstr>
      <vt:lpstr>Présentation PowerPoint</vt:lpstr>
      <vt:lpstr>Buvette sur place  samedi dimanche  sandwichs boissons café</vt:lpstr>
      <vt:lpstr>Présentation PowerPoint</vt:lpstr>
      <vt:lpstr>Présentation PowerPoint</vt:lpstr>
    </vt:vector>
  </TitlesOfParts>
  <Company>LDUNION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Championnat de France</dc:title>
  <dc:creator>DAVID M</dc:creator>
  <cp:lastModifiedBy>Jean-Paul</cp:lastModifiedBy>
  <cp:revision>77</cp:revision>
  <cp:lastPrinted>2017-05-05T08:48:51Z</cp:lastPrinted>
  <dcterms:created xsi:type="dcterms:W3CDTF">2017-05-05T05:29:21Z</dcterms:created>
  <dcterms:modified xsi:type="dcterms:W3CDTF">2017-06-13T13:55:08Z</dcterms:modified>
</cp:coreProperties>
</file>